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720" r:id="rId2"/>
  </p:sldMasterIdLst>
  <p:notesMasterIdLst>
    <p:notesMasterId r:id="rId28"/>
  </p:notesMasterIdLst>
  <p:sldIdLst>
    <p:sldId id="283" r:id="rId3"/>
    <p:sldId id="257" r:id="rId4"/>
    <p:sldId id="310" r:id="rId5"/>
    <p:sldId id="258" r:id="rId6"/>
    <p:sldId id="301" r:id="rId7"/>
    <p:sldId id="260" r:id="rId8"/>
    <p:sldId id="280" r:id="rId9"/>
    <p:sldId id="288" r:id="rId10"/>
    <p:sldId id="262" r:id="rId11"/>
    <p:sldId id="264" r:id="rId12"/>
    <p:sldId id="291" r:id="rId13"/>
    <p:sldId id="303" r:id="rId14"/>
    <p:sldId id="294" r:id="rId15"/>
    <p:sldId id="295" r:id="rId16"/>
    <p:sldId id="296" r:id="rId17"/>
    <p:sldId id="297" r:id="rId18"/>
    <p:sldId id="298" r:id="rId19"/>
    <p:sldId id="299" r:id="rId20"/>
    <p:sldId id="293" r:id="rId21"/>
    <p:sldId id="308" r:id="rId22"/>
    <p:sldId id="305" r:id="rId23"/>
    <p:sldId id="269" r:id="rId24"/>
    <p:sldId id="306" r:id="rId25"/>
    <p:sldId id="307" r:id="rId26"/>
    <p:sldId id="282"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8F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88" autoAdjust="0"/>
    <p:restoredTop sz="91103" autoAdjust="0"/>
  </p:normalViewPr>
  <p:slideViewPr>
    <p:cSldViewPr>
      <p:cViewPr varScale="1">
        <p:scale>
          <a:sx n="87" d="100"/>
          <a:sy n="87" d="100"/>
        </p:scale>
        <p:origin x="1334" y="58"/>
      </p:cViewPr>
      <p:guideLst>
        <p:guide orient="horz" pos="2160"/>
        <p:guide pos="2880"/>
      </p:guideLst>
    </p:cSldViewPr>
  </p:slideViewPr>
  <p:outlineViewPr>
    <p:cViewPr>
      <p:scale>
        <a:sx n="33" d="100"/>
        <a:sy n="33" d="100"/>
      </p:scale>
      <p:origin x="48" y="14082"/>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CAFA653-E5B8-46BE-A910-8505F3E1D348}" type="datetimeFigureOut">
              <a:rPr lang="en-US" smtClean="0"/>
              <a:t>4/20/2025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8232793-9D78-45D3-9455-B31B6FB87274}" type="slidenum">
              <a:rPr lang="en-US" smtClean="0"/>
              <a:t>‹#›</a:t>
            </a:fld>
            <a:endParaRPr lang="en-US"/>
          </a:p>
        </p:txBody>
      </p:sp>
    </p:spTree>
    <p:extLst>
      <p:ext uri="{BB962C8B-B14F-4D97-AF65-F5344CB8AC3E}">
        <p14:creationId xmlns:p14="http://schemas.microsoft.com/office/powerpoint/2010/main" val="1514570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4237000"/>
            <a:ext cx="3068700" cy="7984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r>
              <a:rPr lang="en-US" smtClean="0"/>
              <a:t>Click to edit Master title style</a:t>
            </a:r>
            <a:endParaRPr/>
          </a:p>
        </p:txBody>
      </p:sp>
      <p:sp>
        <p:nvSpPr>
          <p:cNvPr id="13" name="Google Shape;13;p3"/>
          <p:cNvSpPr txBox="1">
            <a:spLocks noGrp="1"/>
          </p:cNvSpPr>
          <p:nvPr>
            <p:ph type="title" idx="2" hasCustomPrompt="1"/>
          </p:nvPr>
        </p:nvSpPr>
        <p:spPr>
          <a:xfrm>
            <a:off x="1048270" y="4383333"/>
            <a:ext cx="2412900" cy="12420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4960867"/>
            <a:ext cx="3068700" cy="61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r>
              <a:rPr lang="en-US" smtClean="0"/>
              <a:t>Click to edit Master subtitle style</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Bullet Points">
  <p:cSld name="Title + Bullet Points">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593367"/>
            <a:ext cx="57357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smtClean="0"/>
              <a:t>Click to edit Master title style</a:t>
            </a:r>
            <a:endParaRPr/>
          </a:p>
        </p:txBody>
      </p:sp>
      <p:sp>
        <p:nvSpPr>
          <p:cNvPr id="43" name="Google Shape;43;p13"/>
          <p:cNvSpPr txBox="1">
            <a:spLocks noGrp="1"/>
          </p:cNvSpPr>
          <p:nvPr>
            <p:ph type="body" idx="1"/>
          </p:nvPr>
        </p:nvSpPr>
        <p:spPr>
          <a:xfrm>
            <a:off x="938500" y="1661367"/>
            <a:ext cx="7172100" cy="40532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pPr lvl="0"/>
            <a:r>
              <a:rPr lang="en-US" smtClean="0"/>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3487433"/>
            <a:ext cx="2067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rPr lang="en-US" smtClean="0"/>
              <a:t>Click to edit Master title style</a:t>
            </a:r>
            <a:endParaRPr/>
          </a:p>
        </p:txBody>
      </p:sp>
      <p:sp>
        <p:nvSpPr>
          <p:cNvPr id="46" name="Google Shape;46;p14"/>
          <p:cNvSpPr txBox="1">
            <a:spLocks noGrp="1"/>
          </p:cNvSpPr>
          <p:nvPr>
            <p:ph type="subTitle" idx="1"/>
          </p:nvPr>
        </p:nvSpPr>
        <p:spPr>
          <a:xfrm>
            <a:off x="3538497" y="4197433"/>
            <a:ext cx="2067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r>
              <a:rPr lang="en-US" smtClean="0"/>
              <a:t>Click to edit Master subtitle style</a:t>
            </a:r>
            <a:endParaRPr/>
          </a:p>
        </p:txBody>
      </p:sp>
      <p:sp>
        <p:nvSpPr>
          <p:cNvPr id="47" name="Google Shape;47;p14"/>
          <p:cNvSpPr txBox="1">
            <a:spLocks noGrp="1"/>
          </p:cNvSpPr>
          <p:nvPr>
            <p:ph type="title" idx="2"/>
          </p:nvPr>
        </p:nvSpPr>
        <p:spPr>
          <a:xfrm>
            <a:off x="6028553" y="3487433"/>
            <a:ext cx="2067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rPr lang="en-US" smtClean="0"/>
              <a:t>Click to edit Master title style</a:t>
            </a:r>
            <a:endParaRPr/>
          </a:p>
        </p:txBody>
      </p:sp>
      <p:sp>
        <p:nvSpPr>
          <p:cNvPr id="48" name="Google Shape;48;p14"/>
          <p:cNvSpPr txBox="1">
            <a:spLocks noGrp="1"/>
          </p:cNvSpPr>
          <p:nvPr>
            <p:ph type="subTitle" idx="3"/>
          </p:nvPr>
        </p:nvSpPr>
        <p:spPr>
          <a:xfrm>
            <a:off x="6028553" y="4197433"/>
            <a:ext cx="2067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r>
              <a:rPr lang="en-US" smtClean="0"/>
              <a:t>Click to edit Master subtitle style</a:t>
            </a:r>
            <a:endParaRPr/>
          </a:p>
        </p:txBody>
      </p:sp>
      <p:sp>
        <p:nvSpPr>
          <p:cNvPr id="49" name="Google Shape;49;p14"/>
          <p:cNvSpPr txBox="1">
            <a:spLocks noGrp="1"/>
          </p:cNvSpPr>
          <p:nvPr>
            <p:ph type="title" idx="4"/>
          </p:nvPr>
        </p:nvSpPr>
        <p:spPr>
          <a:xfrm>
            <a:off x="1048447" y="3487433"/>
            <a:ext cx="2067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rPr lang="en-US" smtClean="0"/>
              <a:t>Click to edit Master title style</a:t>
            </a:r>
            <a:endParaRPr/>
          </a:p>
        </p:txBody>
      </p:sp>
      <p:sp>
        <p:nvSpPr>
          <p:cNvPr id="50" name="Google Shape;50;p14"/>
          <p:cNvSpPr txBox="1">
            <a:spLocks noGrp="1"/>
          </p:cNvSpPr>
          <p:nvPr>
            <p:ph type="subTitle" idx="5"/>
          </p:nvPr>
        </p:nvSpPr>
        <p:spPr>
          <a:xfrm>
            <a:off x="1048447" y="4197433"/>
            <a:ext cx="2067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r>
              <a:rPr lang="en-US" smtClean="0"/>
              <a:t>Click to edit Master subtitle style</a:t>
            </a:r>
            <a:endParaRPr/>
          </a:p>
        </p:txBody>
      </p:sp>
      <p:sp>
        <p:nvSpPr>
          <p:cNvPr id="51" name="Google Shape;51;p14"/>
          <p:cNvSpPr txBox="1">
            <a:spLocks noGrp="1"/>
          </p:cNvSpPr>
          <p:nvPr>
            <p:ph type="title" idx="6" hasCustomPrompt="1"/>
          </p:nvPr>
        </p:nvSpPr>
        <p:spPr>
          <a:xfrm>
            <a:off x="1048450" y="2360933"/>
            <a:ext cx="2067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2360933"/>
            <a:ext cx="2067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2360933"/>
            <a:ext cx="2067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Text">
  <p:cSld name="Big Text">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3777167"/>
            <a:ext cx="3657300" cy="8596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r>
              <a:rPr lang="en-US" smtClean="0"/>
              <a:t>Click to edit Master title style</a:t>
            </a:r>
            <a:endParaRPr/>
          </a:p>
        </p:txBody>
      </p:sp>
      <p:sp>
        <p:nvSpPr>
          <p:cNvPr id="56" name="Google Shape;56;p15"/>
          <p:cNvSpPr txBox="1">
            <a:spLocks noGrp="1"/>
          </p:cNvSpPr>
          <p:nvPr>
            <p:ph type="subTitle" idx="1"/>
          </p:nvPr>
        </p:nvSpPr>
        <p:spPr>
          <a:xfrm>
            <a:off x="4144050" y="4733133"/>
            <a:ext cx="39402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r>
              <a:rPr lang="en-US" smtClean="0"/>
              <a:t>Click to edit Master subtitle style</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543900"/>
            <a:ext cx="5442900" cy="347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r>
              <a:rPr lang="en-US" smtClean="0"/>
              <a:t>Click to edit Master title style</a:t>
            </a:r>
            <a:endParaRPr/>
          </a:p>
        </p:txBody>
      </p:sp>
      <p:sp>
        <p:nvSpPr>
          <p:cNvPr id="59" name="Google Shape;59;p16"/>
          <p:cNvSpPr txBox="1">
            <a:spLocks noGrp="1"/>
          </p:cNvSpPr>
          <p:nvPr>
            <p:ph type="subTitle" idx="1"/>
          </p:nvPr>
        </p:nvSpPr>
        <p:spPr>
          <a:xfrm>
            <a:off x="2481900" y="5260800"/>
            <a:ext cx="41802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r>
              <a:rPr lang="en-US" smtClean="0"/>
              <a:t>Click to edit Master subtitle style</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Two Columns">
  <p:cSld name="Title + Two Columns">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3284233"/>
            <a:ext cx="23901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rPr lang="en-US" smtClean="0"/>
              <a:t>Click to edit Master title style</a:t>
            </a:r>
            <a:endParaRPr/>
          </a:p>
        </p:txBody>
      </p:sp>
      <p:sp>
        <p:nvSpPr>
          <p:cNvPr id="62" name="Google Shape;62;p17"/>
          <p:cNvSpPr txBox="1">
            <a:spLocks noGrp="1"/>
          </p:cNvSpPr>
          <p:nvPr>
            <p:ph type="subTitle" idx="1"/>
          </p:nvPr>
        </p:nvSpPr>
        <p:spPr>
          <a:xfrm>
            <a:off x="1937338" y="4197433"/>
            <a:ext cx="23901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r>
              <a:rPr lang="en-US" smtClean="0"/>
              <a:t>Click to edit Master subtitle style</a:t>
            </a:r>
            <a:endParaRPr/>
          </a:p>
        </p:txBody>
      </p:sp>
      <p:sp>
        <p:nvSpPr>
          <p:cNvPr id="63" name="Google Shape;63;p17"/>
          <p:cNvSpPr txBox="1">
            <a:spLocks noGrp="1"/>
          </p:cNvSpPr>
          <p:nvPr>
            <p:ph type="title" idx="2"/>
          </p:nvPr>
        </p:nvSpPr>
        <p:spPr>
          <a:xfrm>
            <a:off x="4816563" y="3284233"/>
            <a:ext cx="23901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rPr lang="en-US" smtClean="0"/>
              <a:t>Click to edit Master title style</a:t>
            </a:r>
            <a:endParaRPr/>
          </a:p>
        </p:txBody>
      </p:sp>
      <p:sp>
        <p:nvSpPr>
          <p:cNvPr id="64" name="Google Shape;64;p17"/>
          <p:cNvSpPr txBox="1">
            <a:spLocks noGrp="1"/>
          </p:cNvSpPr>
          <p:nvPr>
            <p:ph type="subTitle" idx="3"/>
          </p:nvPr>
        </p:nvSpPr>
        <p:spPr>
          <a:xfrm>
            <a:off x="4816563" y="4197433"/>
            <a:ext cx="23901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r>
              <a:rPr lang="en-US" smtClean="0"/>
              <a:t>Click to edit Master subtitle style</a:t>
            </a:r>
            <a:endParaRPr/>
          </a:p>
        </p:txBody>
      </p:sp>
      <p:sp>
        <p:nvSpPr>
          <p:cNvPr id="65" name="Google Shape;65;p17"/>
          <p:cNvSpPr txBox="1">
            <a:spLocks noGrp="1"/>
          </p:cNvSpPr>
          <p:nvPr>
            <p:ph type="title" idx="4"/>
          </p:nvPr>
        </p:nvSpPr>
        <p:spPr>
          <a:xfrm>
            <a:off x="938500" y="593367"/>
            <a:ext cx="46293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smtClean="0"/>
              <a:t>Click to edit Master title style</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hree Columns ">
  <p:cSld name="Title + Three Columns ">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3690633"/>
            <a:ext cx="2067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rPr lang="en-US" smtClean="0"/>
              <a:t>Click to edit Master title style</a:t>
            </a:r>
            <a:endParaRPr/>
          </a:p>
        </p:txBody>
      </p:sp>
      <p:sp>
        <p:nvSpPr>
          <p:cNvPr id="68" name="Google Shape;68;p18"/>
          <p:cNvSpPr txBox="1">
            <a:spLocks noGrp="1"/>
          </p:cNvSpPr>
          <p:nvPr>
            <p:ph type="subTitle" idx="1"/>
          </p:nvPr>
        </p:nvSpPr>
        <p:spPr>
          <a:xfrm>
            <a:off x="3538497" y="4603833"/>
            <a:ext cx="2067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r>
              <a:rPr lang="en-US" smtClean="0"/>
              <a:t>Click to edit Master subtitle style</a:t>
            </a:r>
            <a:endParaRPr/>
          </a:p>
        </p:txBody>
      </p:sp>
      <p:sp>
        <p:nvSpPr>
          <p:cNvPr id="69" name="Google Shape;69;p18"/>
          <p:cNvSpPr txBox="1">
            <a:spLocks noGrp="1"/>
          </p:cNvSpPr>
          <p:nvPr>
            <p:ph type="title" idx="2"/>
          </p:nvPr>
        </p:nvSpPr>
        <p:spPr>
          <a:xfrm>
            <a:off x="6028553" y="3690633"/>
            <a:ext cx="2067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rPr lang="en-US" smtClean="0"/>
              <a:t>Click to edit Master title style</a:t>
            </a:r>
            <a:endParaRPr/>
          </a:p>
        </p:txBody>
      </p:sp>
      <p:sp>
        <p:nvSpPr>
          <p:cNvPr id="70" name="Google Shape;70;p18"/>
          <p:cNvSpPr txBox="1">
            <a:spLocks noGrp="1"/>
          </p:cNvSpPr>
          <p:nvPr>
            <p:ph type="subTitle" idx="3"/>
          </p:nvPr>
        </p:nvSpPr>
        <p:spPr>
          <a:xfrm>
            <a:off x="6028553" y="4603833"/>
            <a:ext cx="2067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r>
              <a:rPr lang="en-US" smtClean="0"/>
              <a:t>Click to edit Master subtitle style</a:t>
            </a:r>
            <a:endParaRPr/>
          </a:p>
        </p:txBody>
      </p:sp>
      <p:sp>
        <p:nvSpPr>
          <p:cNvPr id="71" name="Google Shape;71;p18"/>
          <p:cNvSpPr txBox="1">
            <a:spLocks noGrp="1"/>
          </p:cNvSpPr>
          <p:nvPr>
            <p:ph type="title" idx="4"/>
          </p:nvPr>
        </p:nvSpPr>
        <p:spPr>
          <a:xfrm>
            <a:off x="938500" y="593367"/>
            <a:ext cx="46293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smtClean="0"/>
              <a:t>Click to edit Master title style</a:t>
            </a:r>
            <a:endParaRPr/>
          </a:p>
        </p:txBody>
      </p:sp>
      <p:sp>
        <p:nvSpPr>
          <p:cNvPr id="72" name="Google Shape;72;p18"/>
          <p:cNvSpPr txBox="1">
            <a:spLocks noGrp="1"/>
          </p:cNvSpPr>
          <p:nvPr>
            <p:ph type="title" idx="5"/>
          </p:nvPr>
        </p:nvSpPr>
        <p:spPr>
          <a:xfrm>
            <a:off x="1048447" y="3690633"/>
            <a:ext cx="2067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rPr lang="en-US" smtClean="0"/>
              <a:t>Click to edit Master title style</a:t>
            </a:r>
            <a:endParaRPr/>
          </a:p>
        </p:txBody>
      </p:sp>
      <p:sp>
        <p:nvSpPr>
          <p:cNvPr id="73" name="Google Shape;73;p18"/>
          <p:cNvSpPr txBox="1">
            <a:spLocks noGrp="1"/>
          </p:cNvSpPr>
          <p:nvPr>
            <p:ph type="subTitle" idx="6"/>
          </p:nvPr>
        </p:nvSpPr>
        <p:spPr>
          <a:xfrm>
            <a:off x="1048447" y="4603833"/>
            <a:ext cx="2067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r>
              <a:rPr lang="en-US" smtClean="0"/>
              <a:t>Click to edit Master subtitle style</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text">
  <p:cSld name="1_Big text">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825333"/>
            <a:ext cx="6597000" cy="2813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r>
              <a:rPr lang="en-US" smtClean="0"/>
              <a:t>Click to edit Master title style</a:t>
            </a:r>
            <a:endParaRPr/>
          </a:p>
        </p:txBody>
      </p:sp>
      <p:sp>
        <p:nvSpPr>
          <p:cNvPr id="76" name="Google Shape;76;p19"/>
          <p:cNvSpPr txBox="1">
            <a:spLocks noGrp="1"/>
          </p:cNvSpPr>
          <p:nvPr>
            <p:ph type="subTitle" idx="1"/>
          </p:nvPr>
        </p:nvSpPr>
        <p:spPr>
          <a:xfrm>
            <a:off x="2481900" y="3359367"/>
            <a:ext cx="41802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r>
              <a:rPr lang="en-US" smtClean="0"/>
              <a:t>Click to edit Master subtitle style</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Design">
  <p:cSld name="Title + Design">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938500" y="593367"/>
            <a:ext cx="47022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smtClean="0"/>
              <a:t>Click to edit Master title style</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1">
  <p:cSld name="Title + Design 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938500" y="593367"/>
            <a:ext cx="47022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smtClean="0"/>
              <a:t>Click to edit Master title style</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2">
  <p:cSld name="Title + Design 2">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593367"/>
            <a:ext cx="47022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smtClean="0"/>
              <a:t>Click to edit Master title style</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593367"/>
            <a:ext cx="4629300" cy="1255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r>
              <a:rPr lang="en-US" smtClean="0"/>
              <a:t>Click to edit Master title style</a:t>
            </a:r>
            <a:endParaRPr/>
          </a:p>
        </p:txBody>
      </p:sp>
      <p:sp>
        <p:nvSpPr>
          <p:cNvPr id="17" name="Google Shape;17;p4"/>
          <p:cNvSpPr txBox="1">
            <a:spLocks noGrp="1"/>
          </p:cNvSpPr>
          <p:nvPr>
            <p:ph type="body" idx="1"/>
          </p:nvPr>
        </p:nvSpPr>
        <p:spPr>
          <a:xfrm>
            <a:off x="938500" y="2212367"/>
            <a:ext cx="4946400" cy="3681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smtClean="0"/>
              <a:t>Click to edit Master text styles</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Design 3">
  <p:cSld name="Title + Design 3">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593367"/>
            <a:ext cx="47022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smtClean="0"/>
              <a:t>Click to edit Master title style</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Two Lists">
  <p:cSld name="Title + Two Lists">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938500" y="593367"/>
            <a:ext cx="49647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smtClean="0"/>
              <a:t>Click to edit Master title style</a:t>
            </a:r>
            <a:endParaRPr/>
          </a:p>
        </p:txBody>
      </p:sp>
      <p:sp>
        <p:nvSpPr>
          <p:cNvPr id="87" name="Google Shape;87;p24"/>
          <p:cNvSpPr txBox="1">
            <a:spLocks noGrp="1"/>
          </p:cNvSpPr>
          <p:nvPr>
            <p:ph type="body" idx="1"/>
          </p:nvPr>
        </p:nvSpPr>
        <p:spPr>
          <a:xfrm>
            <a:off x="1067241" y="3535700"/>
            <a:ext cx="3258900" cy="2394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pPr lvl="0"/>
            <a:r>
              <a:rPr lang="en-US" smtClean="0"/>
              <a:t>Click to edit Master text styles</a:t>
            </a:r>
          </a:p>
        </p:txBody>
      </p:sp>
      <p:sp>
        <p:nvSpPr>
          <p:cNvPr id="88" name="Google Shape;88;p24"/>
          <p:cNvSpPr txBox="1">
            <a:spLocks noGrp="1"/>
          </p:cNvSpPr>
          <p:nvPr>
            <p:ph type="body" idx="2"/>
          </p:nvPr>
        </p:nvSpPr>
        <p:spPr>
          <a:xfrm>
            <a:off x="4673852" y="3535700"/>
            <a:ext cx="3258900" cy="2394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pPr lvl="0"/>
            <a:r>
              <a:rPr lang="en-US" smtClean="0"/>
              <a:t>Click to edit Master text styles</a:t>
            </a:r>
          </a:p>
        </p:txBody>
      </p:sp>
      <p:sp>
        <p:nvSpPr>
          <p:cNvPr id="89" name="Google Shape;89;p24"/>
          <p:cNvSpPr txBox="1">
            <a:spLocks noGrp="1"/>
          </p:cNvSpPr>
          <p:nvPr>
            <p:ph type="title" idx="3"/>
          </p:nvPr>
        </p:nvSpPr>
        <p:spPr>
          <a:xfrm>
            <a:off x="1213499" y="2606833"/>
            <a:ext cx="3258900" cy="731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r>
              <a:rPr lang="en-US" smtClean="0"/>
              <a:t>Click to edit Master title style</a:t>
            </a:r>
            <a:endParaRPr/>
          </a:p>
        </p:txBody>
      </p:sp>
      <p:sp>
        <p:nvSpPr>
          <p:cNvPr id="90" name="Google Shape;90;p24"/>
          <p:cNvSpPr txBox="1">
            <a:spLocks noGrp="1"/>
          </p:cNvSpPr>
          <p:nvPr>
            <p:ph type="title" idx="4"/>
          </p:nvPr>
        </p:nvSpPr>
        <p:spPr>
          <a:xfrm>
            <a:off x="4820099" y="2606833"/>
            <a:ext cx="3258900" cy="731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r>
              <a:rPr lang="en-US" smtClean="0"/>
              <a:t>Click to edit Master title style</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Four Columns">
  <p:cSld name="Title + Four Columns">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938500" y="593367"/>
            <a:ext cx="46293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smtClean="0"/>
              <a:t>Click to edit Master title style</a:t>
            </a:r>
            <a:endParaRPr/>
          </a:p>
        </p:txBody>
      </p:sp>
      <p:sp>
        <p:nvSpPr>
          <p:cNvPr id="93" name="Google Shape;93;p25"/>
          <p:cNvSpPr txBox="1">
            <a:spLocks noGrp="1"/>
          </p:cNvSpPr>
          <p:nvPr>
            <p:ph type="title" idx="2"/>
          </p:nvPr>
        </p:nvSpPr>
        <p:spPr>
          <a:xfrm>
            <a:off x="898386" y="4070167"/>
            <a:ext cx="16716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rPr lang="en-US" smtClean="0"/>
              <a:t>Click to edit Master title style</a:t>
            </a:r>
            <a:endParaRPr/>
          </a:p>
        </p:txBody>
      </p:sp>
      <p:sp>
        <p:nvSpPr>
          <p:cNvPr id="94" name="Google Shape;94;p25"/>
          <p:cNvSpPr txBox="1">
            <a:spLocks noGrp="1"/>
          </p:cNvSpPr>
          <p:nvPr>
            <p:ph type="subTitle" idx="1"/>
          </p:nvPr>
        </p:nvSpPr>
        <p:spPr>
          <a:xfrm>
            <a:off x="898389" y="4745116"/>
            <a:ext cx="16716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r>
              <a:rPr lang="en-US" smtClean="0"/>
              <a:t>Click to edit Master subtitle style</a:t>
            </a:r>
            <a:endParaRPr/>
          </a:p>
        </p:txBody>
      </p:sp>
      <p:sp>
        <p:nvSpPr>
          <p:cNvPr id="95" name="Google Shape;95;p25"/>
          <p:cNvSpPr txBox="1">
            <a:spLocks noGrp="1"/>
          </p:cNvSpPr>
          <p:nvPr>
            <p:ph type="title" idx="3"/>
          </p:nvPr>
        </p:nvSpPr>
        <p:spPr>
          <a:xfrm>
            <a:off x="2790261" y="4070167"/>
            <a:ext cx="16716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rPr lang="en-US" smtClean="0"/>
              <a:t>Click to edit Master title style</a:t>
            </a:r>
            <a:endParaRPr/>
          </a:p>
        </p:txBody>
      </p:sp>
      <p:sp>
        <p:nvSpPr>
          <p:cNvPr id="96" name="Google Shape;96;p25"/>
          <p:cNvSpPr txBox="1">
            <a:spLocks noGrp="1"/>
          </p:cNvSpPr>
          <p:nvPr>
            <p:ph type="subTitle" idx="4"/>
          </p:nvPr>
        </p:nvSpPr>
        <p:spPr>
          <a:xfrm>
            <a:off x="2790264" y="4745116"/>
            <a:ext cx="16716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r>
              <a:rPr lang="en-US" smtClean="0"/>
              <a:t>Click to edit Master subtitle style</a:t>
            </a:r>
            <a:endParaRPr/>
          </a:p>
        </p:txBody>
      </p:sp>
      <p:sp>
        <p:nvSpPr>
          <p:cNvPr id="97" name="Google Shape;97;p25"/>
          <p:cNvSpPr txBox="1">
            <a:spLocks noGrp="1"/>
          </p:cNvSpPr>
          <p:nvPr>
            <p:ph type="title" idx="5"/>
          </p:nvPr>
        </p:nvSpPr>
        <p:spPr>
          <a:xfrm>
            <a:off x="4682136" y="4070167"/>
            <a:ext cx="16716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rPr lang="en-US" smtClean="0"/>
              <a:t>Click to edit Master title style</a:t>
            </a:r>
            <a:endParaRPr/>
          </a:p>
        </p:txBody>
      </p:sp>
      <p:sp>
        <p:nvSpPr>
          <p:cNvPr id="98" name="Google Shape;98;p25"/>
          <p:cNvSpPr txBox="1">
            <a:spLocks noGrp="1"/>
          </p:cNvSpPr>
          <p:nvPr>
            <p:ph type="subTitle" idx="6"/>
          </p:nvPr>
        </p:nvSpPr>
        <p:spPr>
          <a:xfrm>
            <a:off x="4682139" y="4745116"/>
            <a:ext cx="16716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r>
              <a:rPr lang="en-US" smtClean="0"/>
              <a:t>Click to edit Master subtitle style</a:t>
            </a:r>
            <a:endParaRPr/>
          </a:p>
        </p:txBody>
      </p:sp>
      <p:sp>
        <p:nvSpPr>
          <p:cNvPr id="99" name="Google Shape;99;p25"/>
          <p:cNvSpPr txBox="1">
            <a:spLocks noGrp="1"/>
          </p:cNvSpPr>
          <p:nvPr>
            <p:ph type="title" idx="7"/>
          </p:nvPr>
        </p:nvSpPr>
        <p:spPr>
          <a:xfrm>
            <a:off x="6574011" y="4070167"/>
            <a:ext cx="16716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rPr lang="en-US" smtClean="0"/>
              <a:t>Click to edit Master title style</a:t>
            </a:r>
            <a:endParaRPr/>
          </a:p>
        </p:txBody>
      </p:sp>
      <p:sp>
        <p:nvSpPr>
          <p:cNvPr id="100" name="Google Shape;100;p25"/>
          <p:cNvSpPr txBox="1">
            <a:spLocks noGrp="1"/>
          </p:cNvSpPr>
          <p:nvPr>
            <p:ph type="subTitle" idx="8"/>
          </p:nvPr>
        </p:nvSpPr>
        <p:spPr>
          <a:xfrm>
            <a:off x="6574014" y="4745116"/>
            <a:ext cx="16716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r>
              <a:rPr lang="en-US" smtClean="0"/>
              <a:t>Click to edit Master subtitle style</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ree Numbers">
  <p:cSld name="Three Numbers">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4996800" y="882457"/>
            <a:ext cx="31593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a:spLocks noGrp="1"/>
          </p:cNvSpPr>
          <p:nvPr>
            <p:ph type="subTitle" idx="1"/>
          </p:nvPr>
        </p:nvSpPr>
        <p:spPr>
          <a:xfrm>
            <a:off x="4911000" y="1687800"/>
            <a:ext cx="3330900"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r>
              <a:rPr lang="en-US" smtClean="0"/>
              <a:t>Click to edit Master subtitle style</a:t>
            </a:r>
            <a:endParaRPr/>
          </a:p>
        </p:txBody>
      </p:sp>
      <p:sp>
        <p:nvSpPr>
          <p:cNvPr id="104" name="Google Shape;104;p26"/>
          <p:cNvSpPr txBox="1">
            <a:spLocks noGrp="1"/>
          </p:cNvSpPr>
          <p:nvPr>
            <p:ph type="title" idx="2" hasCustomPrompt="1"/>
          </p:nvPr>
        </p:nvSpPr>
        <p:spPr>
          <a:xfrm>
            <a:off x="4996800" y="2798924"/>
            <a:ext cx="31593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a:spLocks noGrp="1"/>
          </p:cNvSpPr>
          <p:nvPr>
            <p:ph type="subTitle" idx="3"/>
          </p:nvPr>
        </p:nvSpPr>
        <p:spPr>
          <a:xfrm>
            <a:off x="4911000" y="3604267"/>
            <a:ext cx="3330900"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r>
              <a:rPr lang="en-US" smtClean="0"/>
              <a:t>Click to edit Master subtitle style</a:t>
            </a:r>
            <a:endParaRPr/>
          </a:p>
        </p:txBody>
      </p:sp>
      <p:sp>
        <p:nvSpPr>
          <p:cNvPr id="106" name="Google Shape;106;p26"/>
          <p:cNvSpPr txBox="1">
            <a:spLocks noGrp="1"/>
          </p:cNvSpPr>
          <p:nvPr>
            <p:ph type="title" idx="4" hasCustomPrompt="1"/>
          </p:nvPr>
        </p:nvSpPr>
        <p:spPr>
          <a:xfrm>
            <a:off x="4996800" y="4715391"/>
            <a:ext cx="31593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a:spLocks noGrp="1"/>
          </p:cNvSpPr>
          <p:nvPr>
            <p:ph type="subTitle" idx="5"/>
          </p:nvPr>
        </p:nvSpPr>
        <p:spPr>
          <a:xfrm>
            <a:off x="4911000" y="5520733"/>
            <a:ext cx="3330900"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r>
              <a:rPr lang="en-US" smtClean="0"/>
              <a:t>Click to edit Master subtitle style</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Six Columns  ">
  <p:cSld name="Title + Six Columns  ">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3538497" y="2424721"/>
            <a:ext cx="2067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rPr lang="en-US" smtClean="0"/>
              <a:t>Click to edit Master title style</a:t>
            </a:r>
            <a:endParaRPr/>
          </a:p>
        </p:txBody>
      </p:sp>
      <p:sp>
        <p:nvSpPr>
          <p:cNvPr id="110" name="Google Shape;110;p27"/>
          <p:cNvSpPr txBox="1">
            <a:spLocks noGrp="1"/>
          </p:cNvSpPr>
          <p:nvPr>
            <p:ph type="subTitle" idx="1"/>
          </p:nvPr>
        </p:nvSpPr>
        <p:spPr>
          <a:xfrm>
            <a:off x="3538498" y="3099687"/>
            <a:ext cx="2067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r>
              <a:rPr lang="en-US" smtClean="0"/>
              <a:t>Click to edit Master subtitle style</a:t>
            </a:r>
            <a:endParaRPr/>
          </a:p>
        </p:txBody>
      </p:sp>
      <p:sp>
        <p:nvSpPr>
          <p:cNvPr id="111" name="Google Shape;111;p27"/>
          <p:cNvSpPr txBox="1">
            <a:spLocks noGrp="1"/>
          </p:cNvSpPr>
          <p:nvPr>
            <p:ph type="title" idx="2"/>
          </p:nvPr>
        </p:nvSpPr>
        <p:spPr>
          <a:xfrm>
            <a:off x="6028553" y="2424721"/>
            <a:ext cx="2067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rPr lang="en-US" smtClean="0"/>
              <a:t>Click to edit Master title style</a:t>
            </a:r>
            <a:endParaRPr/>
          </a:p>
        </p:txBody>
      </p:sp>
      <p:sp>
        <p:nvSpPr>
          <p:cNvPr id="112" name="Google Shape;112;p27"/>
          <p:cNvSpPr txBox="1">
            <a:spLocks noGrp="1"/>
          </p:cNvSpPr>
          <p:nvPr>
            <p:ph type="subTitle" idx="3"/>
          </p:nvPr>
        </p:nvSpPr>
        <p:spPr>
          <a:xfrm>
            <a:off x="6028552" y="3099687"/>
            <a:ext cx="2067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r>
              <a:rPr lang="en-US" smtClean="0"/>
              <a:t>Click to edit Master subtitle style</a:t>
            </a:r>
            <a:endParaRPr/>
          </a:p>
        </p:txBody>
      </p:sp>
      <p:sp>
        <p:nvSpPr>
          <p:cNvPr id="113" name="Google Shape;113;p27"/>
          <p:cNvSpPr txBox="1">
            <a:spLocks noGrp="1"/>
          </p:cNvSpPr>
          <p:nvPr>
            <p:ph type="title" idx="4"/>
          </p:nvPr>
        </p:nvSpPr>
        <p:spPr>
          <a:xfrm>
            <a:off x="938500" y="593367"/>
            <a:ext cx="46293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smtClean="0"/>
              <a:t>Click to edit Master title style</a:t>
            </a:r>
            <a:endParaRPr/>
          </a:p>
        </p:txBody>
      </p:sp>
      <p:sp>
        <p:nvSpPr>
          <p:cNvPr id="114" name="Google Shape;114;p27"/>
          <p:cNvSpPr txBox="1">
            <a:spLocks noGrp="1"/>
          </p:cNvSpPr>
          <p:nvPr>
            <p:ph type="title" idx="5"/>
          </p:nvPr>
        </p:nvSpPr>
        <p:spPr>
          <a:xfrm>
            <a:off x="1048447" y="2424721"/>
            <a:ext cx="2067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rPr lang="en-US" smtClean="0"/>
              <a:t>Click to edit Master title style</a:t>
            </a:r>
            <a:endParaRPr/>
          </a:p>
        </p:txBody>
      </p:sp>
      <p:sp>
        <p:nvSpPr>
          <p:cNvPr id="115" name="Google Shape;115;p27"/>
          <p:cNvSpPr txBox="1">
            <a:spLocks noGrp="1"/>
          </p:cNvSpPr>
          <p:nvPr>
            <p:ph type="subTitle" idx="6"/>
          </p:nvPr>
        </p:nvSpPr>
        <p:spPr>
          <a:xfrm>
            <a:off x="1048450" y="3099687"/>
            <a:ext cx="2067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r>
              <a:rPr lang="en-US" smtClean="0"/>
              <a:t>Click to edit Master subtitle style</a:t>
            </a:r>
            <a:endParaRPr/>
          </a:p>
        </p:txBody>
      </p:sp>
      <p:sp>
        <p:nvSpPr>
          <p:cNvPr id="116" name="Google Shape;116;p27"/>
          <p:cNvSpPr txBox="1">
            <a:spLocks noGrp="1"/>
          </p:cNvSpPr>
          <p:nvPr>
            <p:ph type="title" idx="7"/>
          </p:nvPr>
        </p:nvSpPr>
        <p:spPr>
          <a:xfrm>
            <a:off x="3538497" y="4433380"/>
            <a:ext cx="2067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rPr lang="en-US" smtClean="0"/>
              <a:t>Click to edit Master title style</a:t>
            </a:r>
            <a:endParaRPr/>
          </a:p>
        </p:txBody>
      </p:sp>
      <p:sp>
        <p:nvSpPr>
          <p:cNvPr id="117" name="Google Shape;117;p27"/>
          <p:cNvSpPr txBox="1">
            <a:spLocks noGrp="1"/>
          </p:cNvSpPr>
          <p:nvPr>
            <p:ph type="subTitle" idx="8"/>
          </p:nvPr>
        </p:nvSpPr>
        <p:spPr>
          <a:xfrm>
            <a:off x="3538498" y="5108345"/>
            <a:ext cx="2067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r>
              <a:rPr lang="en-US" smtClean="0"/>
              <a:t>Click to edit Master subtitle style</a:t>
            </a:r>
            <a:endParaRPr/>
          </a:p>
        </p:txBody>
      </p:sp>
      <p:sp>
        <p:nvSpPr>
          <p:cNvPr id="118" name="Google Shape;118;p27"/>
          <p:cNvSpPr txBox="1">
            <a:spLocks noGrp="1"/>
          </p:cNvSpPr>
          <p:nvPr>
            <p:ph type="title" idx="9"/>
          </p:nvPr>
        </p:nvSpPr>
        <p:spPr>
          <a:xfrm>
            <a:off x="6028553" y="4433380"/>
            <a:ext cx="2067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rPr lang="en-US" smtClean="0"/>
              <a:t>Click to edit Master title style</a:t>
            </a:r>
            <a:endParaRPr/>
          </a:p>
        </p:txBody>
      </p:sp>
      <p:sp>
        <p:nvSpPr>
          <p:cNvPr id="119" name="Google Shape;119;p27"/>
          <p:cNvSpPr txBox="1">
            <a:spLocks noGrp="1"/>
          </p:cNvSpPr>
          <p:nvPr>
            <p:ph type="subTitle" idx="13"/>
          </p:nvPr>
        </p:nvSpPr>
        <p:spPr>
          <a:xfrm>
            <a:off x="6028552" y="5108345"/>
            <a:ext cx="2067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r>
              <a:rPr lang="en-US" smtClean="0"/>
              <a:t>Click to edit Master subtitle style</a:t>
            </a:r>
            <a:endParaRPr/>
          </a:p>
        </p:txBody>
      </p:sp>
      <p:sp>
        <p:nvSpPr>
          <p:cNvPr id="120" name="Google Shape;120;p27"/>
          <p:cNvSpPr txBox="1">
            <a:spLocks noGrp="1"/>
          </p:cNvSpPr>
          <p:nvPr>
            <p:ph type="title" idx="14"/>
          </p:nvPr>
        </p:nvSpPr>
        <p:spPr>
          <a:xfrm>
            <a:off x="1048447" y="4433380"/>
            <a:ext cx="2067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r>
              <a:rPr lang="en-US" smtClean="0"/>
              <a:t>Click to edit Master title style</a:t>
            </a:r>
            <a:endParaRPr/>
          </a:p>
        </p:txBody>
      </p:sp>
      <p:sp>
        <p:nvSpPr>
          <p:cNvPr id="121" name="Google Shape;121;p27"/>
          <p:cNvSpPr txBox="1">
            <a:spLocks noGrp="1"/>
          </p:cNvSpPr>
          <p:nvPr>
            <p:ph type="subTitle" idx="15"/>
          </p:nvPr>
        </p:nvSpPr>
        <p:spPr>
          <a:xfrm>
            <a:off x="1048450" y="5108345"/>
            <a:ext cx="2067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r>
              <a:rPr lang="en-US" smtClean="0"/>
              <a:t>Click to edit Master subtitle style</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Four Columns 1">
  <p:cSld name="Title + Four Columns 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938500" y="593367"/>
            <a:ext cx="5043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smtClean="0"/>
              <a:t>Click to edit Master title style</a:t>
            </a:r>
            <a:endParaRPr/>
          </a:p>
        </p:txBody>
      </p:sp>
      <p:sp>
        <p:nvSpPr>
          <p:cNvPr id="124" name="Google Shape;124;p28"/>
          <p:cNvSpPr txBox="1">
            <a:spLocks noGrp="1"/>
          </p:cNvSpPr>
          <p:nvPr>
            <p:ph type="title" idx="2"/>
          </p:nvPr>
        </p:nvSpPr>
        <p:spPr>
          <a:xfrm>
            <a:off x="1338238" y="3146433"/>
            <a:ext cx="2727600" cy="500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r>
              <a:rPr lang="en-US" smtClean="0"/>
              <a:t>Click to edit Master title style</a:t>
            </a:r>
            <a:endParaRPr/>
          </a:p>
        </p:txBody>
      </p:sp>
      <p:sp>
        <p:nvSpPr>
          <p:cNvPr id="125" name="Google Shape;125;p28"/>
          <p:cNvSpPr txBox="1">
            <a:spLocks noGrp="1"/>
          </p:cNvSpPr>
          <p:nvPr>
            <p:ph type="subTitle" idx="1"/>
          </p:nvPr>
        </p:nvSpPr>
        <p:spPr>
          <a:xfrm>
            <a:off x="1338238" y="2284068"/>
            <a:ext cx="2727600" cy="80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r>
              <a:rPr lang="en-US" smtClean="0"/>
              <a:t>Click to edit Master subtitle style</a:t>
            </a:r>
            <a:endParaRPr/>
          </a:p>
        </p:txBody>
      </p:sp>
      <p:sp>
        <p:nvSpPr>
          <p:cNvPr id="126" name="Google Shape;126;p28"/>
          <p:cNvSpPr txBox="1">
            <a:spLocks noGrp="1"/>
          </p:cNvSpPr>
          <p:nvPr>
            <p:ph type="title" idx="3"/>
          </p:nvPr>
        </p:nvSpPr>
        <p:spPr>
          <a:xfrm>
            <a:off x="1338238" y="5318600"/>
            <a:ext cx="2727600" cy="500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r>
              <a:rPr lang="en-US" smtClean="0"/>
              <a:t>Click to edit Master title style</a:t>
            </a:r>
            <a:endParaRPr/>
          </a:p>
        </p:txBody>
      </p:sp>
      <p:sp>
        <p:nvSpPr>
          <p:cNvPr id="127" name="Google Shape;127;p28"/>
          <p:cNvSpPr txBox="1">
            <a:spLocks noGrp="1"/>
          </p:cNvSpPr>
          <p:nvPr>
            <p:ph type="subTitle" idx="4"/>
          </p:nvPr>
        </p:nvSpPr>
        <p:spPr>
          <a:xfrm>
            <a:off x="1338238" y="4456235"/>
            <a:ext cx="2727600" cy="80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r>
              <a:rPr lang="en-US" smtClean="0"/>
              <a:t>Click to edit Master subtitle style</a:t>
            </a:r>
            <a:endParaRPr/>
          </a:p>
        </p:txBody>
      </p:sp>
      <p:sp>
        <p:nvSpPr>
          <p:cNvPr id="128" name="Google Shape;128;p28"/>
          <p:cNvSpPr txBox="1">
            <a:spLocks noGrp="1"/>
          </p:cNvSpPr>
          <p:nvPr>
            <p:ph type="title" idx="5"/>
          </p:nvPr>
        </p:nvSpPr>
        <p:spPr>
          <a:xfrm>
            <a:off x="5078163" y="3146433"/>
            <a:ext cx="2727600" cy="50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r>
              <a:rPr lang="en-US" smtClean="0"/>
              <a:t>Click to edit Master title style</a:t>
            </a:r>
            <a:endParaRPr/>
          </a:p>
        </p:txBody>
      </p:sp>
      <p:sp>
        <p:nvSpPr>
          <p:cNvPr id="129" name="Google Shape;129;p28"/>
          <p:cNvSpPr txBox="1">
            <a:spLocks noGrp="1"/>
          </p:cNvSpPr>
          <p:nvPr>
            <p:ph type="subTitle" idx="6"/>
          </p:nvPr>
        </p:nvSpPr>
        <p:spPr>
          <a:xfrm>
            <a:off x="5078163" y="2284068"/>
            <a:ext cx="2727600" cy="80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r>
              <a:rPr lang="en-US" smtClean="0"/>
              <a:t>Click to edit Master subtitle style</a:t>
            </a:r>
            <a:endParaRPr/>
          </a:p>
        </p:txBody>
      </p:sp>
      <p:sp>
        <p:nvSpPr>
          <p:cNvPr id="130" name="Google Shape;130;p28"/>
          <p:cNvSpPr txBox="1">
            <a:spLocks noGrp="1"/>
          </p:cNvSpPr>
          <p:nvPr>
            <p:ph type="title" idx="7"/>
          </p:nvPr>
        </p:nvSpPr>
        <p:spPr>
          <a:xfrm>
            <a:off x="5078163" y="5318600"/>
            <a:ext cx="2727600" cy="50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r>
              <a:rPr lang="en-US" smtClean="0"/>
              <a:t>Click to edit Master title style</a:t>
            </a:r>
            <a:endParaRPr/>
          </a:p>
        </p:txBody>
      </p:sp>
      <p:sp>
        <p:nvSpPr>
          <p:cNvPr id="131" name="Google Shape;131;p28"/>
          <p:cNvSpPr txBox="1">
            <a:spLocks noGrp="1"/>
          </p:cNvSpPr>
          <p:nvPr>
            <p:ph type="subTitle" idx="8"/>
          </p:nvPr>
        </p:nvSpPr>
        <p:spPr>
          <a:xfrm>
            <a:off x="5078163" y="4456235"/>
            <a:ext cx="2727600" cy="80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r>
              <a:rPr lang="en-US" smtClean="0"/>
              <a:t>Click to edit Master subtitle style</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Text">
  <p:cSld name="Title + Text">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5817050" y="3247900"/>
            <a:ext cx="2556300"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r>
              <a:rPr lang="en-US" smtClean="0"/>
              <a:t>Click to edit Master subtitle style</a:t>
            </a:r>
            <a:endParaRPr/>
          </a:p>
        </p:txBody>
      </p:sp>
      <p:sp>
        <p:nvSpPr>
          <p:cNvPr id="134" name="Google Shape;134;p29"/>
          <p:cNvSpPr txBox="1">
            <a:spLocks noGrp="1"/>
          </p:cNvSpPr>
          <p:nvPr>
            <p:ph type="title"/>
          </p:nvPr>
        </p:nvSpPr>
        <p:spPr>
          <a:xfrm>
            <a:off x="938500" y="593367"/>
            <a:ext cx="46293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smtClean="0"/>
              <a:t>Click to edit Master title style</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Text 1">
  <p:cSld name="Title + Text 1">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938500" y="593367"/>
            <a:ext cx="46293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smtClean="0"/>
              <a:t>Click to edit Master title style</a:t>
            </a:r>
            <a:endParaRPr/>
          </a:p>
        </p:txBody>
      </p:sp>
      <p:sp>
        <p:nvSpPr>
          <p:cNvPr id="137" name="Google Shape;137;p30"/>
          <p:cNvSpPr txBox="1">
            <a:spLocks noGrp="1"/>
          </p:cNvSpPr>
          <p:nvPr>
            <p:ph type="subTitle" idx="1"/>
          </p:nvPr>
        </p:nvSpPr>
        <p:spPr>
          <a:xfrm>
            <a:off x="938500" y="3247900"/>
            <a:ext cx="2556300"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r>
              <a:rPr lang="en-US" smtClean="0"/>
              <a:t>Click to edit Master subtitle style</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ext 2">
  <p:cSld name="Title + Text 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938500" y="593367"/>
            <a:ext cx="57357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smtClean="0"/>
              <a:t>Click to edit Master title style</a:t>
            </a:r>
            <a:endParaRPr/>
          </a:p>
        </p:txBody>
      </p:sp>
      <p:sp>
        <p:nvSpPr>
          <p:cNvPr id="140" name="Google Shape;140;p31"/>
          <p:cNvSpPr txBox="1">
            <a:spLocks noGrp="1"/>
          </p:cNvSpPr>
          <p:nvPr>
            <p:ph type="subTitle" idx="1"/>
          </p:nvPr>
        </p:nvSpPr>
        <p:spPr>
          <a:xfrm>
            <a:off x="5817050" y="3247900"/>
            <a:ext cx="2556300"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r>
              <a:rPr lang="en-US" smtClean="0"/>
              <a:t>Click to edit Master subtitle style</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ne Column">
  <p:cSld name="One Column">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062800" y="3256067"/>
            <a:ext cx="5018400" cy="79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r>
              <a:rPr lang="en-US" smtClean="0"/>
              <a:t>Click to edit Master title style</a:t>
            </a:r>
            <a:endParaRPr/>
          </a:p>
        </p:txBody>
      </p:sp>
      <p:sp>
        <p:nvSpPr>
          <p:cNvPr id="143" name="Google Shape;143;p32"/>
          <p:cNvSpPr txBox="1">
            <a:spLocks noGrp="1"/>
          </p:cNvSpPr>
          <p:nvPr>
            <p:ph type="subTitle" idx="1"/>
          </p:nvPr>
        </p:nvSpPr>
        <p:spPr>
          <a:xfrm>
            <a:off x="2896500" y="4521767"/>
            <a:ext cx="3351000" cy="15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r>
              <a:rPr lang="en-US" smtClean="0"/>
              <a:t>Click to edit Master subtitle style</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593367"/>
            <a:ext cx="46293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smtClean="0"/>
              <a:t>Click to edit Master title style</a:t>
            </a:r>
            <a:endParaRPr/>
          </a:p>
        </p:txBody>
      </p:sp>
      <p:sp>
        <p:nvSpPr>
          <p:cNvPr id="20" name="Google Shape;20;p5"/>
          <p:cNvSpPr txBox="1">
            <a:spLocks noGrp="1"/>
          </p:cNvSpPr>
          <p:nvPr>
            <p:ph type="body" idx="1"/>
          </p:nvPr>
        </p:nvSpPr>
        <p:spPr>
          <a:xfrm>
            <a:off x="938500" y="2212367"/>
            <a:ext cx="3186900" cy="3681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pPr lvl="0"/>
            <a:r>
              <a:rPr lang="en-US" smtClean="0"/>
              <a:t>Click to edit Master text styles</a:t>
            </a:r>
          </a:p>
        </p:txBody>
      </p:sp>
      <p:sp>
        <p:nvSpPr>
          <p:cNvPr id="21" name="Google Shape;21;p5"/>
          <p:cNvSpPr txBox="1">
            <a:spLocks noGrp="1"/>
          </p:cNvSpPr>
          <p:nvPr>
            <p:ph type="body" idx="2"/>
          </p:nvPr>
        </p:nvSpPr>
        <p:spPr>
          <a:xfrm>
            <a:off x="5037525" y="2212367"/>
            <a:ext cx="3186900" cy="3681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pPr lvl="0"/>
            <a:r>
              <a:rPr lang="en-US" smtClean="0"/>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s + Credits">
  <p:cSld name="Thanks + Credits">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924870" y="1013833"/>
            <a:ext cx="3068700" cy="79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r>
              <a:rPr lang="en-US" smtClean="0"/>
              <a:t>Click to edit Master title style</a:t>
            </a:r>
            <a:endParaRPr/>
          </a:p>
        </p:txBody>
      </p:sp>
      <p:sp>
        <p:nvSpPr>
          <p:cNvPr id="146" name="Google Shape;146;p33"/>
          <p:cNvSpPr txBox="1">
            <a:spLocks noGrp="1"/>
          </p:cNvSpPr>
          <p:nvPr>
            <p:ph type="subTitle" idx="1"/>
          </p:nvPr>
        </p:nvSpPr>
        <p:spPr>
          <a:xfrm>
            <a:off x="924875" y="2245700"/>
            <a:ext cx="3305400" cy="145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r>
              <a:rPr lang="en-US" smtClean="0"/>
              <a:t>Click to edit Master subtitle style</a:t>
            </a:r>
            <a:endParaRPr/>
          </a:p>
        </p:txBody>
      </p:sp>
      <p:sp>
        <p:nvSpPr>
          <p:cNvPr id="147" name="Google Shape;147;p33"/>
          <p:cNvSpPr txBox="1"/>
          <p:nvPr/>
        </p:nvSpPr>
        <p:spPr>
          <a:xfrm>
            <a:off x="924875" y="4760000"/>
            <a:ext cx="3305400" cy="889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marL="0" lvl="0" indent="0" algn="l" rtl="0">
              <a:spcBef>
                <a:spcPts val="300"/>
              </a:spcBef>
              <a:spcAft>
                <a:spcPts val="0"/>
              </a:spcAft>
              <a:buNone/>
            </a:pP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 Bullet points 1">
  <p:cSld name="Title + Bullet points 1">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938500" y="593367"/>
            <a:ext cx="46293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smtClean="0"/>
              <a:t>Click to edit Master title style</a:t>
            </a:r>
            <a:endParaRPr/>
          </a:p>
        </p:txBody>
      </p:sp>
      <p:sp>
        <p:nvSpPr>
          <p:cNvPr id="150" name="Google Shape;150;p34"/>
          <p:cNvSpPr txBox="1">
            <a:spLocks noGrp="1"/>
          </p:cNvSpPr>
          <p:nvPr>
            <p:ph type="body" idx="1"/>
          </p:nvPr>
        </p:nvSpPr>
        <p:spPr>
          <a:xfrm>
            <a:off x="938500" y="2212367"/>
            <a:ext cx="4946400" cy="3681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pPr lvl="0"/>
            <a:r>
              <a:rPr lang="en-US" smtClean="0"/>
              <a:t>Click to edit Master text styles</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list">
  <p:cSld name="Title + list">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938500" y="593367"/>
            <a:ext cx="46293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smtClean="0"/>
              <a:t>Click to edit Master title style</a:t>
            </a:r>
            <a:endParaRPr/>
          </a:p>
        </p:txBody>
      </p:sp>
      <p:sp>
        <p:nvSpPr>
          <p:cNvPr id="153" name="Google Shape;153;p35"/>
          <p:cNvSpPr txBox="1">
            <a:spLocks noGrp="1"/>
          </p:cNvSpPr>
          <p:nvPr>
            <p:ph type="body" idx="1"/>
          </p:nvPr>
        </p:nvSpPr>
        <p:spPr>
          <a:xfrm>
            <a:off x="5037525" y="2212367"/>
            <a:ext cx="3186900" cy="3681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pPr lvl="0"/>
            <a:r>
              <a:rPr lang="en-US" smtClean="0"/>
              <a:t>Click to edit Master text styles</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rot="16200000">
            <a:off x="7551351" y="1645920"/>
            <a:ext cx="2438399" cy="365760"/>
          </a:xfrm>
          <a:prstGeom prst="rect">
            <a:avLst/>
          </a:prstGeom>
        </p:spPr>
        <p:txBody>
          <a:bodyPr/>
          <a:lstStyle/>
          <a:p>
            <a:fld id="{9EAB2C0E-EB75-45C8-A800-025277ABC291}" type="datetimeFigureOut">
              <a:rPr lang="en-US" smtClean="0"/>
              <a:t>4/20/2025</a:t>
            </a:fld>
            <a:endParaRPr lang="en-US"/>
          </a:p>
        </p:txBody>
      </p:sp>
      <p:sp>
        <p:nvSpPr>
          <p:cNvPr id="5" name="Footer Placeholder 4"/>
          <p:cNvSpPr>
            <a:spLocks noGrp="1"/>
          </p:cNvSpPr>
          <p:nvPr>
            <p:ph type="ftr" sz="quarter" idx="11"/>
          </p:nvPr>
        </p:nvSpPr>
        <p:spPr>
          <a:xfrm rot="16200000">
            <a:off x="7586910" y="4048760"/>
            <a:ext cx="2367281" cy="365760"/>
          </a:xfrm>
          <a:prstGeom prst="rect">
            <a:avLst/>
          </a:prstGeom>
        </p:spPr>
        <p:txBody>
          <a:bodyPr/>
          <a:lstStyle/>
          <a:p>
            <a:endParaRPr lang="en-US"/>
          </a:p>
        </p:txBody>
      </p:sp>
      <p:sp>
        <p:nvSpPr>
          <p:cNvPr id="6" name="Slide Number Placeholder 5"/>
          <p:cNvSpPr>
            <a:spLocks noGrp="1"/>
          </p:cNvSpPr>
          <p:nvPr>
            <p:ph type="sldNum" sz="quarter" idx="12"/>
          </p:nvPr>
        </p:nvSpPr>
        <p:spPr>
          <a:xfrm>
            <a:off x="8531788" y="5648960"/>
            <a:ext cx="548640" cy="396240"/>
          </a:xfrm>
          <a:prstGeom prst="bracketPair">
            <a:avLst>
              <a:gd name="adj" fmla="val 17949"/>
            </a:avLst>
          </a:prstGeom>
        </p:spPr>
        <p:txBody>
          <a:bodyPr/>
          <a:lstStyle/>
          <a:p>
            <a:fld id="{C9E96C8F-C78D-4886-8FE7-1AC9D8E266B9}" type="slidenum">
              <a:rPr lang="en-US" smtClean="0"/>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5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38500" y="593367"/>
            <a:ext cx="46293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smtClean="0"/>
              <a:t>Click to edit Master title style</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729500"/>
            <a:ext cx="2837400" cy="1670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smtClean="0"/>
              <a:t>Click to edit Master title style</a:t>
            </a:r>
            <a:endParaRPr/>
          </a:p>
        </p:txBody>
      </p:sp>
      <p:sp>
        <p:nvSpPr>
          <p:cNvPr id="26" name="Google Shape;26;p7"/>
          <p:cNvSpPr txBox="1">
            <a:spLocks noGrp="1"/>
          </p:cNvSpPr>
          <p:nvPr>
            <p:ph type="body" idx="1"/>
          </p:nvPr>
        </p:nvSpPr>
        <p:spPr>
          <a:xfrm>
            <a:off x="5337175" y="3458500"/>
            <a:ext cx="2837400" cy="16700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pPr lvl="0"/>
            <a:r>
              <a:rPr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29477" y="581577"/>
            <a:ext cx="2746500" cy="5454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r>
              <a:rPr lang="en-US" smtClean="0"/>
              <a:t>Click to edit Master title style</a:t>
            </a:r>
            <a:endParaRPr/>
          </a:p>
        </p:txBody>
      </p:sp>
      <p:pic>
        <p:nvPicPr>
          <p:cNvPr id="29" name="Google Shape;29;p8"/>
          <p:cNvPicPr preferRelativeResize="0"/>
          <p:nvPr/>
        </p:nvPicPr>
        <p:blipFill>
          <a:blip r:embed="rId3">
            <a:alphaModFix/>
          </a:blip>
          <a:stretch>
            <a:fillRect/>
          </a:stretch>
        </p:blipFill>
        <p:spPr>
          <a:xfrm rot="5400000">
            <a:off x="2007833" y="1032701"/>
            <a:ext cx="10168735" cy="2883799"/>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3270781" y="117499"/>
            <a:ext cx="12413063" cy="35202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938500" y="2359433"/>
            <a:ext cx="2871600" cy="1646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r>
              <a:rPr lang="en-US" smtClean="0"/>
              <a:t>Click to edit Master subtitle style</a:t>
            </a:r>
            <a:endParaRPr/>
          </a:p>
        </p:txBody>
      </p:sp>
      <p:sp>
        <p:nvSpPr>
          <p:cNvPr id="33" name="Google Shape;33;p9"/>
          <p:cNvSpPr txBox="1">
            <a:spLocks noGrp="1"/>
          </p:cNvSpPr>
          <p:nvPr>
            <p:ph type="body" idx="2"/>
          </p:nvPr>
        </p:nvSpPr>
        <p:spPr>
          <a:xfrm>
            <a:off x="4703375" y="1212800"/>
            <a:ext cx="3468900" cy="4432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pPr lvl="0"/>
            <a:r>
              <a:rPr lang="en-US" smtClean="0"/>
              <a:t>Click to edit Master text styles</a:t>
            </a:r>
          </a:p>
        </p:txBody>
      </p:sp>
      <p:sp>
        <p:nvSpPr>
          <p:cNvPr id="34" name="Google Shape;34;p9"/>
          <p:cNvSpPr txBox="1">
            <a:spLocks noGrp="1"/>
          </p:cNvSpPr>
          <p:nvPr>
            <p:ph type="title"/>
          </p:nvPr>
        </p:nvSpPr>
        <p:spPr>
          <a:xfrm>
            <a:off x="938500" y="593367"/>
            <a:ext cx="32238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smtClean="0"/>
              <a:t>Click to edit Master title style</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938500" y="593367"/>
            <a:ext cx="57357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en-US" smtClean="0"/>
              <a:t>Click to edit Master title style</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 id="2147483712" r:id="rId26"/>
    <p:sldLayoutId id="2147483713" r:id="rId27"/>
    <p:sldLayoutId id="2147483714" r:id="rId28"/>
    <p:sldLayoutId id="2147483715" r:id="rId29"/>
    <p:sldLayoutId id="2147483716" r:id="rId30"/>
    <p:sldLayoutId id="2147483717" r:id="rId31"/>
    <p:sldLayoutId id="2147483718" r:id="rId32"/>
    <p:sldLayoutId id="2147483719" r:id="rId33"/>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54"/>
        <p:cNvGrpSpPr/>
        <p:nvPr/>
      </p:nvGrpSpPr>
      <p:grpSpPr>
        <a:xfrm>
          <a:off x="0" y="0"/>
          <a:ext cx="0" cy="0"/>
          <a:chOff x="0" y="0"/>
          <a:chExt cx="0" cy="0"/>
        </a:xfrm>
      </p:grpSpPr>
      <p:sp>
        <p:nvSpPr>
          <p:cNvPr id="155" name="Google Shape;155;p36"/>
          <p:cNvSpPr txBox="1">
            <a:spLocks noGrp="1"/>
          </p:cNvSpPr>
          <p:nvPr>
            <p:ph type="title"/>
          </p:nvPr>
        </p:nvSpPr>
        <p:spPr>
          <a:xfrm>
            <a:off x="1068100" y="1244600"/>
            <a:ext cx="70473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56" name="Google Shape;156;p36"/>
          <p:cNvSpPr txBox="1">
            <a:spLocks noGrp="1"/>
          </p:cNvSpPr>
          <p:nvPr>
            <p:ph type="body" idx="1"/>
          </p:nvPr>
        </p:nvSpPr>
        <p:spPr>
          <a:xfrm>
            <a:off x="1068100" y="2260600"/>
            <a:ext cx="70473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21" r:id="rId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33.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990600" y="438242"/>
            <a:ext cx="6739366" cy="6135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lt1"/>
              </a:buClr>
              <a:buSzPts val="2800"/>
              <a:buFont typeface="Montserrat ExtraBold"/>
              <a:buNone/>
              <a:defRPr sz="2800" b="0" i="0" u="none" strike="noStrike" cap="none">
                <a:solidFill>
                  <a:schemeClr val="lt1"/>
                </a:solidFill>
                <a:latin typeface="Montserrat ExtraBold"/>
                <a:ea typeface="Montserrat ExtraBold"/>
                <a:cs typeface="Montserrat ExtraBold"/>
                <a:sym typeface="Montserrat ExtraBold"/>
              </a:defRPr>
            </a:lvl1pPr>
            <a:lvl2pPr marR="0" lvl="1" algn="l" rtl="0" eaLnBrk="1" hangingPunct="1">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R="0" lvl="2" algn="l" rtl="0" eaLnBrk="1" hangingPunct="1">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R="0" lvl="3" algn="l" rtl="0" eaLnBrk="1" hangingPunct="1">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R="0" lvl="4" algn="l" rtl="0" eaLnBrk="1" hangingPunct="1">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R="0" lvl="5" algn="l" rtl="0" eaLnBrk="1" hangingPunct="1">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R="0" lvl="6" algn="l" rtl="0" eaLnBrk="1" hangingPunct="1">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R="0" lvl="7" algn="l" rtl="0" eaLnBrk="1" hangingPunct="1">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R="0" lvl="8" algn="l" rtl="0" eaLnBrk="1" hangingPunct="1">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algn="ctr"/>
            <a:r>
              <a:rPr lang="en-US" kern="0" dirty="0" smtClean="0">
                <a:ln w="0"/>
                <a:solidFill>
                  <a:schemeClr val="accent1"/>
                </a:solidFill>
                <a:effectLst>
                  <a:outerShdw blurRad="38100" dist="25400" dir="5400000" algn="ctr" rotWithShape="0">
                    <a:srgbClr val="6E747A">
                      <a:alpha val="43000"/>
                    </a:srgbClr>
                  </a:outerShdw>
                </a:effectLst>
              </a:rPr>
              <a:t>Underwater Image Enhancement Based on Adaptive Color Correction and Improved </a:t>
            </a:r>
            <a:r>
              <a:rPr lang="en-US" kern="0" dirty="0" err="1" smtClean="0">
                <a:ln w="0"/>
                <a:solidFill>
                  <a:schemeClr val="accent1"/>
                </a:solidFill>
                <a:effectLst>
                  <a:outerShdw blurRad="38100" dist="25400" dir="5400000" algn="ctr" rotWithShape="0">
                    <a:srgbClr val="6E747A">
                      <a:alpha val="43000"/>
                    </a:srgbClr>
                  </a:outerShdw>
                </a:effectLst>
              </a:rPr>
              <a:t>Retinex</a:t>
            </a:r>
            <a:r>
              <a:rPr lang="en-US" kern="0" dirty="0" smtClean="0">
                <a:ln w="0"/>
                <a:solidFill>
                  <a:schemeClr val="accent1"/>
                </a:solidFill>
                <a:effectLst>
                  <a:outerShdw blurRad="38100" dist="25400" dir="5400000" algn="ctr" rotWithShape="0">
                    <a:srgbClr val="6E747A">
                      <a:alpha val="43000"/>
                    </a:srgbClr>
                  </a:outerShdw>
                </a:effectLst>
              </a:rPr>
              <a:t> Algorithm</a:t>
            </a:r>
            <a:endParaRPr lang="en-US" sz="2472" kern="0" dirty="0">
              <a:ln w="0"/>
              <a:solidFill>
                <a:schemeClr val="accent1"/>
              </a:solidFill>
              <a:effectLst>
                <a:outerShdw blurRad="38100" dist="25400" dir="5400000" algn="ctr" rotWithShape="0">
                  <a:srgbClr val="6E747A">
                    <a:alpha val="43000"/>
                  </a:srgbClr>
                </a:outerShdw>
              </a:effectLst>
            </a:endParaRPr>
          </a:p>
        </p:txBody>
      </p:sp>
      <p:sp>
        <p:nvSpPr>
          <p:cNvPr id="5" name="Content Placeholder 2"/>
          <p:cNvSpPr txBox="1">
            <a:spLocks/>
          </p:cNvSpPr>
          <p:nvPr/>
        </p:nvSpPr>
        <p:spPr>
          <a:xfrm>
            <a:off x="381000" y="2175831"/>
            <a:ext cx="3848476" cy="1568162"/>
          </a:xfrm>
          <a:prstGeom prst="rect">
            <a:avLst/>
          </a:prstGeom>
          <a:noFill/>
          <a:ln>
            <a:noFill/>
          </a:ln>
        </p:spPr>
        <p:txBody>
          <a:bodyPr spcFirstLastPara="1" wrap="square" lIns="91425" tIns="91425" rIns="91425" bIns="91425" anchor="t" anchorCtr="0">
            <a:normAutofit fontScale="77500" lnSpcReduction="20000"/>
          </a:bodyPr>
          <a:lstStyle>
            <a:defPPr marR="0" lvl="0" algn="l" rtl="0">
              <a:lnSpc>
                <a:spcPct val="100000"/>
              </a:lnSpc>
              <a:spcBef>
                <a:spcPts val="0"/>
              </a:spcBef>
              <a:spcAft>
                <a:spcPts val="0"/>
              </a:spcAft>
            </a:defPPr>
            <a:lvl1pPr marL="457200" marR="0" lvl="0" indent="-342900" algn="l" rtl="0" eaLnBrk="1" hangingPunct="1">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eaLnBrk="1" hangingPunct="1">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eaLnBrk="1" hangingPunct="1">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eaLnBrk="1" hangingPunct="1">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eaLnBrk="1" hangingPunct="1">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eaLnBrk="1" hangingPunct="1">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eaLnBrk="1" hangingPunct="1">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eaLnBrk="1" hangingPunct="1">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eaLnBrk="1" hangingPunct="1">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algn="ctr">
              <a:buFont typeface="Montserrat"/>
              <a:buNone/>
            </a:pPr>
            <a:r>
              <a:rPr lang="en-US" sz="2065" b="1" kern="0" dirty="0" smtClean="0">
                <a:solidFill>
                  <a:schemeClr val="bg1">
                    <a:lumMod val="95000"/>
                  </a:schemeClr>
                </a:solidFill>
              </a:rPr>
              <a:t>Presented by</a:t>
            </a:r>
          </a:p>
          <a:p>
            <a:pPr algn="ctr">
              <a:buFont typeface="Montserrat"/>
              <a:buNone/>
            </a:pPr>
            <a:r>
              <a:rPr lang="en-US" kern="0" dirty="0" smtClean="0">
                <a:solidFill>
                  <a:schemeClr val="bg1">
                    <a:lumMod val="95000"/>
                  </a:schemeClr>
                </a:solidFill>
              </a:rPr>
              <a:t>S. Raiyan                                (22KH5A0417)</a:t>
            </a:r>
          </a:p>
          <a:p>
            <a:pPr algn="ctr">
              <a:buFont typeface="Montserrat"/>
              <a:buNone/>
            </a:pPr>
            <a:r>
              <a:rPr lang="en-US" kern="0" dirty="0" smtClean="0">
                <a:solidFill>
                  <a:schemeClr val="bg1">
                    <a:lumMod val="95000"/>
                  </a:schemeClr>
                </a:solidFill>
              </a:rPr>
              <a:t>K. Kishore                               (22KH5A0410)</a:t>
            </a:r>
          </a:p>
          <a:p>
            <a:pPr algn="ctr">
              <a:buFont typeface="Montserrat"/>
              <a:buNone/>
            </a:pPr>
            <a:r>
              <a:rPr lang="en-US" kern="0" dirty="0" smtClean="0">
                <a:solidFill>
                  <a:schemeClr val="bg1">
                    <a:lumMod val="95000"/>
                  </a:schemeClr>
                </a:solidFill>
              </a:rPr>
              <a:t>S. </a:t>
            </a:r>
            <a:r>
              <a:rPr lang="en-US" kern="0" dirty="0" err="1" smtClean="0">
                <a:solidFill>
                  <a:schemeClr val="bg1">
                    <a:lumMod val="95000"/>
                  </a:schemeClr>
                </a:solidFill>
              </a:rPr>
              <a:t>Reshma</a:t>
            </a:r>
            <a:r>
              <a:rPr lang="en-US" kern="0" dirty="0" smtClean="0">
                <a:solidFill>
                  <a:schemeClr val="bg1">
                    <a:lumMod val="95000"/>
                  </a:schemeClr>
                </a:solidFill>
              </a:rPr>
              <a:t> Begum                  (</a:t>
            </a:r>
            <a:r>
              <a:rPr lang="en-US" kern="0" dirty="0" smtClean="0">
                <a:solidFill>
                  <a:schemeClr val="bg1">
                    <a:lumMod val="95000"/>
                  </a:schemeClr>
                </a:solidFill>
                <a:latin typeface="+mj-lt"/>
                <a:cs typeface="Times New Roman" panose="02020603050405020304" pitchFamily="18" charset="0"/>
              </a:rPr>
              <a:t>21KH1A0475)</a:t>
            </a:r>
          </a:p>
          <a:p>
            <a:pPr algn="ctr">
              <a:buFont typeface="Montserrat"/>
              <a:buNone/>
            </a:pPr>
            <a:r>
              <a:rPr lang="en-US" kern="0" dirty="0" smtClean="0">
                <a:solidFill>
                  <a:schemeClr val="bg1">
                    <a:lumMod val="95000"/>
                  </a:schemeClr>
                </a:solidFill>
              </a:rPr>
              <a:t>S. </a:t>
            </a:r>
            <a:r>
              <a:rPr lang="en-US" kern="0" dirty="0" err="1" smtClean="0">
                <a:solidFill>
                  <a:schemeClr val="bg1">
                    <a:lumMod val="95000"/>
                  </a:schemeClr>
                </a:solidFill>
              </a:rPr>
              <a:t>Fathima</a:t>
            </a:r>
            <a:r>
              <a:rPr lang="en-US" kern="0" dirty="0" smtClean="0">
                <a:solidFill>
                  <a:schemeClr val="bg1">
                    <a:lumMod val="95000"/>
                  </a:schemeClr>
                </a:solidFill>
              </a:rPr>
              <a:t> </a:t>
            </a:r>
            <a:r>
              <a:rPr lang="en-US" kern="0" dirty="0" err="1" smtClean="0">
                <a:solidFill>
                  <a:schemeClr val="bg1">
                    <a:lumMod val="95000"/>
                  </a:schemeClr>
                </a:solidFill>
              </a:rPr>
              <a:t>Arfa</a:t>
            </a:r>
            <a:r>
              <a:rPr lang="en-US" kern="0" dirty="0" smtClean="0">
                <a:solidFill>
                  <a:schemeClr val="bg1">
                    <a:lumMod val="95000"/>
                  </a:schemeClr>
                </a:solidFill>
              </a:rPr>
              <a:t>                       </a:t>
            </a:r>
            <a:r>
              <a:rPr lang="en-US" kern="0" dirty="0" smtClean="0">
                <a:solidFill>
                  <a:schemeClr val="bg1">
                    <a:lumMod val="95000"/>
                  </a:schemeClr>
                </a:solidFill>
                <a:latin typeface="Times New Roman" panose="02020603050405020304" pitchFamily="18" charset="0"/>
                <a:cs typeface="Times New Roman" panose="02020603050405020304" pitchFamily="18" charset="0"/>
              </a:rPr>
              <a:t>(</a:t>
            </a:r>
            <a:r>
              <a:rPr lang="en-US" kern="0" dirty="0" smtClean="0">
                <a:solidFill>
                  <a:schemeClr val="bg1">
                    <a:lumMod val="95000"/>
                  </a:schemeClr>
                </a:solidFill>
                <a:latin typeface="+mj-lt"/>
                <a:cs typeface="Times New Roman" panose="02020603050405020304" pitchFamily="18" charset="0"/>
              </a:rPr>
              <a:t>21KH1A0483)</a:t>
            </a:r>
            <a:endParaRPr lang="en-US" kern="0" dirty="0">
              <a:solidFill>
                <a:schemeClr val="bg1">
                  <a:lumMod val="95000"/>
                </a:schemeClr>
              </a:solidFill>
              <a:latin typeface="+mj-lt"/>
              <a:cs typeface="Times New Roman" panose="02020603050405020304" pitchFamily="18" charset="0"/>
            </a:endParaRPr>
          </a:p>
        </p:txBody>
      </p:sp>
      <p:sp>
        <p:nvSpPr>
          <p:cNvPr id="6" name="Content Placeholder 2"/>
          <p:cNvSpPr txBox="1">
            <a:spLocks/>
          </p:cNvSpPr>
          <p:nvPr/>
        </p:nvSpPr>
        <p:spPr>
          <a:xfrm>
            <a:off x="4360283" y="2199277"/>
            <a:ext cx="4343400" cy="1245513"/>
          </a:xfrm>
          <a:prstGeom prst="rect">
            <a:avLst/>
          </a:prstGeom>
        </p:spPr>
        <p:txBody>
          <a:bodyPr vert="horz">
            <a:normAutofit fontScale="25000" lnSpcReduction="20000"/>
          </a:bodyPr>
          <a:lstStyle/>
          <a:p>
            <a:pPr marL="282855" indent="-282855" algn="ctr" defTabSz="942851">
              <a:spcBef>
                <a:spcPct val="20000"/>
              </a:spcBef>
              <a:buClr>
                <a:schemeClr val="accent3"/>
              </a:buClr>
              <a:buSzPct val="95000"/>
              <a:defRPr/>
            </a:pPr>
            <a:r>
              <a:rPr lang="en-US" sz="8247" b="1" dirty="0">
                <a:solidFill>
                  <a:schemeClr val="bg1">
                    <a:lumMod val="95000"/>
                  </a:schemeClr>
                </a:solidFill>
              </a:rPr>
              <a:t>Under the Guidance of</a:t>
            </a:r>
          </a:p>
          <a:p>
            <a:pPr marL="282855" indent="-282855" algn="ctr" defTabSz="942851">
              <a:spcBef>
                <a:spcPct val="20000"/>
              </a:spcBef>
              <a:buClr>
                <a:schemeClr val="accent3"/>
              </a:buClr>
              <a:buSzPct val="95000"/>
              <a:defRPr/>
            </a:pPr>
            <a:endParaRPr lang="en-US" sz="2065" b="1" dirty="0">
              <a:solidFill>
                <a:schemeClr val="bg1">
                  <a:lumMod val="95000"/>
                </a:schemeClr>
              </a:solidFill>
            </a:endParaRPr>
          </a:p>
          <a:p>
            <a:pPr marL="282855" indent="-282855" algn="ctr">
              <a:spcBef>
                <a:spcPct val="20000"/>
              </a:spcBef>
              <a:buClr>
                <a:schemeClr val="accent3"/>
              </a:buClr>
              <a:buSzPct val="95000"/>
            </a:pPr>
            <a:r>
              <a:rPr lang="en-US" sz="6400" dirty="0" err="1" smtClean="0">
                <a:solidFill>
                  <a:schemeClr val="bg1">
                    <a:lumMod val="95000"/>
                  </a:schemeClr>
                </a:solidFill>
                <a:latin typeface="Söhne"/>
              </a:rPr>
              <a:t>Mrs.Y.Sravani</a:t>
            </a:r>
            <a:r>
              <a:rPr lang="en-US" sz="6400" dirty="0" smtClean="0">
                <a:solidFill>
                  <a:schemeClr val="bg1">
                    <a:lumMod val="95000"/>
                  </a:schemeClr>
                </a:solidFill>
                <a:latin typeface="Söhne"/>
              </a:rPr>
              <a:t>, </a:t>
            </a:r>
            <a:r>
              <a:rPr lang="en-US" sz="4800" dirty="0" err="1" smtClean="0">
                <a:solidFill>
                  <a:schemeClr val="bg1">
                    <a:lumMod val="95000"/>
                  </a:schemeClr>
                </a:solidFill>
                <a:latin typeface="Söhne"/>
              </a:rPr>
              <a:t>M.Tech</a:t>
            </a:r>
            <a:r>
              <a:rPr lang="en-US" sz="4800" dirty="0" smtClean="0">
                <a:solidFill>
                  <a:schemeClr val="bg1">
                    <a:lumMod val="95000"/>
                  </a:schemeClr>
                </a:solidFill>
                <a:latin typeface="Söhne"/>
              </a:rPr>
              <a:t>., </a:t>
            </a:r>
            <a:endParaRPr lang="en-US" sz="4800" dirty="0">
              <a:solidFill>
                <a:schemeClr val="bg1">
                  <a:lumMod val="95000"/>
                </a:schemeClr>
              </a:solidFill>
              <a:latin typeface="Söhne"/>
            </a:endParaRPr>
          </a:p>
          <a:p>
            <a:pPr marL="282855" indent="-282855" algn="ctr">
              <a:spcBef>
                <a:spcPct val="20000"/>
              </a:spcBef>
              <a:buClr>
                <a:schemeClr val="accent3"/>
              </a:buClr>
              <a:buSzPct val="95000"/>
            </a:pPr>
            <a:r>
              <a:rPr lang="en-US" sz="6400" dirty="0">
                <a:solidFill>
                  <a:schemeClr val="bg1">
                    <a:lumMod val="95000"/>
                  </a:schemeClr>
                </a:solidFill>
                <a:latin typeface="Söhne"/>
              </a:rPr>
              <a:t>    </a:t>
            </a:r>
            <a:r>
              <a:rPr lang="en-US" sz="6400" dirty="0" smtClean="0">
                <a:solidFill>
                  <a:schemeClr val="bg1">
                    <a:lumMod val="95000"/>
                  </a:schemeClr>
                </a:solidFill>
                <a:latin typeface="Söhne"/>
              </a:rPr>
              <a:t>Assistant Professor, Dept. of ECE</a:t>
            </a:r>
          </a:p>
          <a:p>
            <a:pPr marL="282855" indent="-282855" algn="ctr">
              <a:spcBef>
                <a:spcPct val="20000"/>
              </a:spcBef>
              <a:buClr>
                <a:schemeClr val="accent3"/>
              </a:buClr>
              <a:buSzPct val="95000"/>
            </a:pPr>
            <a:r>
              <a:rPr lang="en-US" sz="4640" b="1" dirty="0" smtClean="0">
                <a:solidFill>
                  <a:schemeClr val="bg1">
                    <a:lumMod val="95000"/>
                  </a:schemeClr>
                </a:solidFill>
              </a:rPr>
              <a:t>	</a:t>
            </a:r>
          </a:p>
          <a:p>
            <a:pPr marL="282855" indent="-282855">
              <a:spcBef>
                <a:spcPct val="20000"/>
              </a:spcBef>
              <a:buClr>
                <a:schemeClr val="accent3"/>
              </a:buClr>
              <a:buSzPct val="95000"/>
            </a:pPr>
            <a:endParaRPr lang="en-US" sz="1080" b="1" dirty="0">
              <a:solidFill>
                <a:schemeClr val="bg1">
                  <a:lumMod val="95000"/>
                </a:schemeClr>
              </a:solidFill>
            </a:endParaRPr>
          </a:p>
          <a:p>
            <a:pPr marL="282855" indent="-282855">
              <a:spcBef>
                <a:spcPct val="20000"/>
              </a:spcBef>
              <a:buClr>
                <a:schemeClr val="accent3"/>
              </a:buClr>
              <a:buSzPct val="95000"/>
            </a:pPr>
            <a:endParaRPr lang="en-US" sz="1080" b="1" dirty="0">
              <a:solidFill>
                <a:schemeClr val="bg1">
                  <a:lumMod val="95000"/>
                </a:schemeClr>
              </a:solidFill>
            </a:endParaRPr>
          </a:p>
        </p:txBody>
      </p:sp>
      <p:pic>
        <p:nvPicPr>
          <p:cNvPr id="7" name="Picture 6">
            <a:extLst>
              <a:ext uri="{FF2B5EF4-FFF2-40B4-BE49-F238E27FC236}">
                <a16:creationId xmlns:a16="http://schemas.microsoft.com/office/drawing/2014/main" id="{3BB9015C-87C0-A472-05CB-FEDA83A3A930}"/>
              </a:ext>
            </a:extLst>
          </p:cNvPr>
          <p:cNvPicPr>
            <a:picLocks noChangeAspect="1"/>
          </p:cNvPicPr>
          <p:nvPr/>
        </p:nvPicPr>
        <p:blipFill>
          <a:blip r:embed="rId2"/>
          <a:stretch>
            <a:fillRect/>
          </a:stretch>
        </p:blipFill>
        <p:spPr>
          <a:xfrm>
            <a:off x="3750962" y="3421344"/>
            <a:ext cx="1514817" cy="1514817"/>
          </a:xfrm>
          <a:prstGeom prst="rect">
            <a:avLst/>
          </a:prstGeom>
        </p:spPr>
      </p:pic>
      <p:sp>
        <p:nvSpPr>
          <p:cNvPr id="8" name="Content Placeholder 2"/>
          <p:cNvSpPr txBox="1">
            <a:spLocks/>
          </p:cNvSpPr>
          <p:nvPr/>
        </p:nvSpPr>
        <p:spPr>
          <a:xfrm>
            <a:off x="1031518" y="5158932"/>
            <a:ext cx="7219060" cy="1178622"/>
          </a:xfrm>
          <a:prstGeom prst="rect">
            <a:avLst/>
          </a:prstGeom>
        </p:spPr>
        <p:txBody>
          <a:bodyPr vert="horz">
            <a:normAutofit/>
          </a:bodyPr>
          <a:lstStyle/>
          <a:p>
            <a:pPr marL="282855" indent="-282855" algn="ctr">
              <a:spcBef>
                <a:spcPct val="20000"/>
              </a:spcBef>
              <a:buClr>
                <a:schemeClr val="accent3"/>
              </a:buClr>
              <a:buSzPct val="95000"/>
            </a:pPr>
            <a:r>
              <a:rPr lang="en-US" sz="2681" b="1" dirty="0">
                <a:solidFill>
                  <a:schemeClr val="bg1">
                    <a:lumMod val="95000"/>
                  </a:schemeClr>
                </a:solidFill>
              </a:rPr>
              <a:t>Sri </a:t>
            </a:r>
            <a:r>
              <a:rPr lang="en-US" sz="2681" b="1" dirty="0" err="1">
                <a:solidFill>
                  <a:schemeClr val="bg1">
                    <a:lumMod val="95000"/>
                  </a:schemeClr>
                </a:solidFill>
              </a:rPr>
              <a:t>Venkateswara</a:t>
            </a:r>
            <a:r>
              <a:rPr lang="en-US" sz="2681" b="1" dirty="0">
                <a:solidFill>
                  <a:schemeClr val="bg1">
                    <a:lumMod val="95000"/>
                  </a:schemeClr>
                </a:solidFill>
              </a:rPr>
              <a:t> College Of Engineering</a:t>
            </a:r>
          </a:p>
          <a:p>
            <a:pPr algn="ctr">
              <a:buClr>
                <a:schemeClr val="accent3"/>
              </a:buClr>
              <a:buSzPct val="95000"/>
            </a:pPr>
            <a:r>
              <a:rPr lang="en-US" sz="1080" b="1" dirty="0">
                <a:solidFill>
                  <a:schemeClr val="bg1">
                    <a:lumMod val="95000"/>
                  </a:schemeClr>
                </a:solidFill>
              </a:rPr>
              <a:t>(Approved by AICTE, New Delhi and Affiliated to JNTUA, </a:t>
            </a:r>
            <a:r>
              <a:rPr lang="en-US" sz="1080" b="1" dirty="0" err="1">
                <a:solidFill>
                  <a:schemeClr val="bg1">
                    <a:lumMod val="95000"/>
                  </a:schemeClr>
                </a:solidFill>
              </a:rPr>
              <a:t>Ananthapuramu</a:t>
            </a:r>
            <a:r>
              <a:rPr lang="en-US" sz="1080" b="1" dirty="0">
                <a:solidFill>
                  <a:schemeClr val="bg1">
                    <a:lumMod val="95000"/>
                  </a:schemeClr>
                </a:solidFill>
              </a:rPr>
              <a:t>) </a:t>
            </a:r>
          </a:p>
          <a:p>
            <a:pPr algn="ctr">
              <a:buClr>
                <a:schemeClr val="accent3"/>
              </a:buClr>
              <a:buSzPct val="95000"/>
            </a:pPr>
            <a:r>
              <a:rPr lang="en-US" sz="1080" b="1" dirty="0" err="1">
                <a:solidFill>
                  <a:schemeClr val="bg1">
                    <a:lumMod val="95000"/>
                  </a:schemeClr>
                </a:solidFill>
              </a:rPr>
              <a:t>Balaji</a:t>
            </a:r>
            <a:r>
              <a:rPr lang="en-US" sz="1080" b="1" dirty="0">
                <a:solidFill>
                  <a:schemeClr val="bg1">
                    <a:lumMod val="95000"/>
                  </a:schemeClr>
                </a:solidFill>
              </a:rPr>
              <a:t> Nagar, Kadapa -516003, A.P.</a:t>
            </a:r>
            <a:endParaRPr lang="en-US" sz="2681" b="1" dirty="0">
              <a:solidFill>
                <a:schemeClr val="bg1">
                  <a:lumMod val="9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24349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b="1" dirty="0" smtClean="0">
                <a:solidFill>
                  <a:schemeClr val="accent4">
                    <a:lumMod val="75000"/>
                  </a:schemeClr>
                </a:solidFill>
              </a:rPr>
              <a:t>IMPROVING RETINEX ALGORITHM </a:t>
            </a:r>
            <a:endParaRPr lang="en-US" sz="3600" b="1" dirty="0">
              <a:solidFill>
                <a:schemeClr val="accent4">
                  <a:lumMod val="75000"/>
                </a:schemeClr>
              </a:solidFill>
            </a:endParaRPr>
          </a:p>
        </p:txBody>
      </p:sp>
      <p:sp>
        <p:nvSpPr>
          <p:cNvPr id="3" name="Content Placeholder 2"/>
          <p:cNvSpPr>
            <a:spLocks noGrp="1"/>
          </p:cNvSpPr>
          <p:nvPr>
            <p:ph idx="1"/>
          </p:nvPr>
        </p:nvSpPr>
        <p:spPr>
          <a:xfrm>
            <a:off x="311700" y="1536632"/>
            <a:ext cx="8520600" cy="5321367"/>
          </a:xfrm>
        </p:spPr>
        <p:txBody>
          <a:bodyPr/>
          <a:lstStyle/>
          <a:p>
            <a:r>
              <a:rPr lang="en-US" sz="3200" b="1" dirty="0" smtClean="0">
                <a:solidFill>
                  <a:srgbClr val="FFC000"/>
                </a:solidFill>
              </a:rPr>
              <a:t>Introduction To </a:t>
            </a:r>
            <a:r>
              <a:rPr lang="en-US" sz="3200" b="1" dirty="0" err="1" smtClean="0">
                <a:solidFill>
                  <a:srgbClr val="FFC000"/>
                </a:solidFill>
              </a:rPr>
              <a:t>Retinex</a:t>
            </a:r>
            <a:r>
              <a:rPr lang="en-US" sz="3200" b="1" dirty="0" smtClean="0">
                <a:solidFill>
                  <a:srgbClr val="FFC000"/>
                </a:solidFill>
              </a:rPr>
              <a:t> :</a:t>
            </a:r>
          </a:p>
          <a:p>
            <a:pPr marL="114300" indent="0" algn="just">
              <a:buNone/>
            </a:pPr>
            <a:endParaRPr lang="en-US" sz="3200" dirty="0" smtClean="0">
              <a:solidFill>
                <a:srgbClr val="FFC000"/>
              </a:solidFill>
            </a:endParaRPr>
          </a:p>
          <a:p>
            <a:pPr marL="571500" indent="-457200" algn="just">
              <a:buFont typeface="+mj-lt"/>
              <a:buAutoNum type="alphaUcPeriod"/>
            </a:pPr>
            <a:r>
              <a:rPr lang="en-US" sz="2400" dirty="0" smtClean="0">
                <a:solidFill>
                  <a:schemeClr val="accent4">
                    <a:lumMod val="40000"/>
                    <a:lumOff val="60000"/>
                  </a:schemeClr>
                </a:solidFill>
              </a:rPr>
              <a:t>Original </a:t>
            </a:r>
            <a:r>
              <a:rPr lang="en-US" sz="2400" dirty="0" err="1" smtClean="0">
                <a:solidFill>
                  <a:schemeClr val="accent4">
                    <a:lumMod val="40000"/>
                    <a:lumOff val="60000"/>
                  </a:schemeClr>
                </a:solidFill>
              </a:rPr>
              <a:t>retinex</a:t>
            </a:r>
            <a:r>
              <a:rPr lang="en-US" sz="2400" dirty="0" smtClean="0">
                <a:solidFill>
                  <a:schemeClr val="accent4">
                    <a:lumMod val="40000"/>
                    <a:lumOff val="60000"/>
                  </a:schemeClr>
                </a:solidFill>
              </a:rPr>
              <a:t> model</a:t>
            </a:r>
          </a:p>
          <a:p>
            <a:pPr marL="114300" indent="0" algn="just">
              <a:buNone/>
            </a:pPr>
            <a:r>
              <a:rPr lang="en-US" sz="2400" dirty="0" smtClean="0">
                <a:solidFill>
                  <a:schemeClr val="tx1">
                    <a:lumMod val="10000"/>
                    <a:lumOff val="90000"/>
                  </a:schemeClr>
                </a:solidFill>
              </a:rPr>
              <a:t>       </a:t>
            </a:r>
            <a:r>
              <a:rPr lang="en-US" sz="2400" dirty="0" smtClean="0">
                <a:solidFill>
                  <a:schemeClr val="tx1">
                    <a:lumMod val="10000"/>
                    <a:lumOff val="90000"/>
                  </a:schemeClr>
                </a:solidFill>
                <a:latin typeface="Microsoft Yi Baiti" pitchFamily="66" charset="0"/>
                <a:ea typeface="Microsoft Yi Baiti" pitchFamily="66" charset="0"/>
              </a:rPr>
              <a:t> </a:t>
            </a:r>
            <a:r>
              <a:rPr lang="en-US" sz="2400" dirty="0" smtClean="0">
                <a:solidFill>
                  <a:schemeClr val="bg1"/>
                </a:solidFill>
                <a:latin typeface="Microsoft Yi Baiti" pitchFamily="66" charset="0"/>
                <a:ea typeface="Microsoft Yi Baiti" pitchFamily="66" charset="0"/>
              </a:rPr>
              <a:t>The </a:t>
            </a:r>
            <a:r>
              <a:rPr lang="en-US" sz="2400" dirty="0" err="1">
                <a:solidFill>
                  <a:schemeClr val="bg1"/>
                </a:solidFill>
                <a:latin typeface="Microsoft Yi Baiti" pitchFamily="66" charset="0"/>
                <a:ea typeface="Microsoft Yi Baiti" pitchFamily="66" charset="0"/>
              </a:rPr>
              <a:t>Retinex</a:t>
            </a:r>
            <a:r>
              <a:rPr lang="en-US" sz="2400" dirty="0">
                <a:solidFill>
                  <a:schemeClr val="bg1"/>
                </a:solidFill>
                <a:latin typeface="Microsoft Yi Baiti" pitchFamily="66" charset="0"/>
                <a:ea typeface="Microsoft Yi Baiti" pitchFamily="66" charset="0"/>
              </a:rPr>
              <a:t> model was developed to explain human color constancy and to enhance image quality by improving contrast and </a:t>
            </a:r>
            <a:r>
              <a:rPr lang="en-US" sz="2400" dirty="0" smtClean="0">
                <a:solidFill>
                  <a:schemeClr val="bg1"/>
                </a:solidFill>
                <a:latin typeface="Microsoft Yi Baiti" pitchFamily="66" charset="0"/>
                <a:ea typeface="Microsoft Yi Baiti" pitchFamily="66" charset="0"/>
              </a:rPr>
              <a:t>brightness</a:t>
            </a:r>
            <a:r>
              <a:rPr lang="en-US" sz="2400" dirty="0" smtClean="0">
                <a:solidFill>
                  <a:schemeClr val="tx1">
                    <a:lumMod val="10000"/>
                    <a:lumOff val="90000"/>
                  </a:schemeClr>
                </a:solidFill>
                <a:latin typeface="Microsoft Yi Baiti" pitchFamily="66" charset="0"/>
                <a:ea typeface="Microsoft Yi Baiti" pitchFamily="66" charset="0"/>
              </a:rPr>
              <a:t>.</a:t>
            </a:r>
          </a:p>
          <a:p>
            <a:pPr marL="114300" indent="0" algn="just">
              <a:buNone/>
            </a:pPr>
            <a:endParaRPr lang="en-US" sz="2400" dirty="0">
              <a:solidFill>
                <a:schemeClr val="tx1">
                  <a:lumMod val="10000"/>
                  <a:lumOff val="90000"/>
                </a:schemeClr>
              </a:solidFill>
            </a:endParaRPr>
          </a:p>
          <a:p>
            <a:pPr marL="571500" indent="-457200" algn="just">
              <a:buFont typeface="+mj-lt"/>
              <a:buAutoNum type="alphaUcPeriod" startAt="2"/>
            </a:pPr>
            <a:r>
              <a:rPr lang="en-US" sz="2400" dirty="0" smtClean="0">
                <a:solidFill>
                  <a:schemeClr val="accent4">
                    <a:lumMod val="40000"/>
                    <a:lumOff val="60000"/>
                  </a:schemeClr>
                </a:solidFill>
              </a:rPr>
              <a:t>Challenges and limitations</a:t>
            </a:r>
          </a:p>
          <a:p>
            <a:pPr marL="114300" indent="0" algn="just">
              <a:buNone/>
            </a:pPr>
            <a:r>
              <a:rPr lang="en-US" sz="2400" dirty="0">
                <a:solidFill>
                  <a:schemeClr val="tx1">
                    <a:lumMod val="10000"/>
                    <a:lumOff val="90000"/>
                  </a:schemeClr>
                </a:solidFill>
                <a:latin typeface="Microsoft Yi Baiti" pitchFamily="66" charset="0"/>
                <a:ea typeface="Microsoft Yi Baiti" pitchFamily="66" charset="0"/>
              </a:rPr>
              <a:t> </a:t>
            </a:r>
            <a:r>
              <a:rPr lang="en-US" sz="2400" dirty="0" smtClean="0">
                <a:solidFill>
                  <a:schemeClr val="tx1">
                    <a:lumMod val="10000"/>
                    <a:lumOff val="90000"/>
                  </a:schemeClr>
                </a:solidFill>
                <a:latin typeface="Microsoft Yi Baiti" pitchFamily="66" charset="0"/>
                <a:ea typeface="Microsoft Yi Baiti" pitchFamily="66" charset="0"/>
              </a:rPr>
              <a:t>         </a:t>
            </a:r>
            <a:r>
              <a:rPr lang="en-US" sz="2400" dirty="0">
                <a:solidFill>
                  <a:schemeClr val="bg1"/>
                </a:solidFill>
                <a:latin typeface="Microsoft Yi Baiti" pitchFamily="66" charset="0"/>
                <a:ea typeface="Microsoft Yi Baiti" pitchFamily="66" charset="0"/>
              </a:rPr>
              <a:t>Despite its benefits, the original </a:t>
            </a:r>
            <a:r>
              <a:rPr lang="en-US" sz="2400" dirty="0" err="1">
                <a:solidFill>
                  <a:schemeClr val="bg1"/>
                </a:solidFill>
                <a:latin typeface="Microsoft Yi Baiti" pitchFamily="66" charset="0"/>
                <a:ea typeface="Microsoft Yi Baiti" pitchFamily="66" charset="0"/>
              </a:rPr>
              <a:t>Retinex</a:t>
            </a:r>
            <a:r>
              <a:rPr lang="en-US" sz="2400" dirty="0">
                <a:solidFill>
                  <a:schemeClr val="bg1"/>
                </a:solidFill>
                <a:latin typeface="Microsoft Yi Baiti" pitchFamily="66" charset="0"/>
                <a:ea typeface="Microsoft Yi Baiti" pitchFamily="66" charset="0"/>
              </a:rPr>
              <a:t> model struggles with computational complexity, processing time, and may produce halo artifacts in high- contrast areas.</a:t>
            </a:r>
          </a:p>
          <a:p>
            <a:pPr marL="114300" indent="0">
              <a:buNone/>
            </a:pPr>
            <a:endParaRPr lang="en-US" sz="2400" dirty="0">
              <a:solidFill>
                <a:schemeClr val="bg1"/>
              </a:solidFill>
            </a:endParaRPr>
          </a:p>
        </p:txBody>
      </p:sp>
    </p:spTree>
    <p:extLst>
      <p:ext uri="{BB962C8B-B14F-4D97-AF65-F5344CB8AC3E}">
        <p14:creationId xmlns:p14="http://schemas.microsoft.com/office/powerpoint/2010/main" val="27550735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520600" cy="1083033"/>
          </a:xfrm>
        </p:spPr>
        <p:txBody>
          <a:bodyPr/>
          <a:lstStyle/>
          <a:p>
            <a:pPr lvl="0"/>
            <a:r>
              <a:rPr lang="en-US" sz="3600" dirty="0">
                <a:solidFill>
                  <a:schemeClr val="accent4">
                    <a:lumMod val="75000"/>
                  </a:schemeClr>
                </a:solidFill>
                <a:latin typeface="Quattrocento" pitchFamily="34" charset="0"/>
                <a:ea typeface="Quattrocento" pitchFamily="34" charset="-122"/>
                <a:cs typeface="Quattrocento" pitchFamily="34" charset="-120"/>
              </a:rPr>
              <a:t>Non-Subsampled </a:t>
            </a:r>
            <a:r>
              <a:rPr lang="en-US" sz="3600" dirty="0" err="1">
                <a:solidFill>
                  <a:schemeClr val="accent4">
                    <a:lumMod val="75000"/>
                  </a:schemeClr>
                </a:solidFill>
                <a:latin typeface="Quattrocento" pitchFamily="34" charset="0"/>
                <a:ea typeface="Quattrocento" pitchFamily="34" charset="-122"/>
                <a:cs typeface="Quattrocento" pitchFamily="34" charset="-120"/>
              </a:rPr>
              <a:t>Shearlet</a:t>
            </a:r>
            <a:r>
              <a:rPr lang="en-US" sz="3600" dirty="0">
                <a:solidFill>
                  <a:schemeClr val="accent4">
                    <a:lumMod val="75000"/>
                  </a:schemeClr>
                </a:solidFill>
                <a:latin typeface="Quattrocento" pitchFamily="34" charset="0"/>
                <a:ea typeface="Quattrocento" pitchFamily="34" charset="-122"/>
                <a:cs typeface="Quattrocento" pitchFamily="34" charset="-120"/>
              </a:rPr>
              <a:t> Transform (NSST) </a:t>
            </a:r>
            <a:r>
              <a:rPr lang="en-US" sz="3600" dirty="0" smtClean="0">
                <a:solidFill>
                  <a:schemeClr val="accent4">
                    <a:lumMod val="75000"/>
                  </a:schemeClr>
                </a:solidFill>
                <a:latin typeface="Quattrocento" pitchFamily="34" charset="0"/>
                <a:ea typeface="Quattrocento" pitchFamily="34" charset="-122"/>
                <a:cs typeface="Quattrocento" pitchFamily="34" charset="-120"/>
              </a:rPr>
              <a:t>Fusion</a:t>
            </a:r>
            <a:r>
              <a:rPr lang="en-US" dirty="0">
                <a:solidFill>
                  <a:schemeClr val="accent4">
                    <a:lumMod val="75000"/>
                  </a:schemeClr>
                </a:solidFill>
              </a:rPr>
              <a:t/>
            </a:r>
            <a:br>
              <a:rPr lang="en-US" dirty="0">
                <a:solidFill>
                  <a:schemeClr val="accent4">
                    <a:lumMod val="75000"/>
                  </a:schemeClr>
                </a:solidFill>
              </a:rPr>
            </a:br>
            <a:endParaRPr lang="en-US" dirty="0">
              <a:solidFill>
                <a:schemeClr val="accent4">
                  <a:lumMod val="75000"/>
                </a:schemeClr>
              </a:solidFill>
            </a:endParaRPr>
          </a:p>
        </p:txBody>
      </p:sp>
      <p:sp>
        <p:nvSpPr>
          <p:cNvPr id="3" name="Content Placeholder 2"/>
          <p:cNvSpPr>
            <a:spLocks noGrp="1"/>
          </p:cNvSpPr>
          <p:nvPr>
            <p:ph idx="1"/>
          </p:nvPr>
        </p:nvSpPr>
        <p:spPr>
          <a:xfrm>
            <a:off x="291000" y="1828800"/>
            <a:ext cx="8167200" cy="4571999"/>
          </a:xfrm>
        </p:spPr>
        <p:txBody>
          <a:bodyPr/>
          <a:lstStyle/>
          <a:p>
            <a:pPr marL="114300" indent="0" algn="just">
              <a:buNone/>
            </a:pPr>
            <a:r>
              <a:rPr lang="en-US" sz="2800" dirty="0" smtClean="0">
                <a:solidFill>
                  <a:schemeClr val="bg1"/>
                </a:solidFill>
                <a:latin typeface="Microsoft Yi Baiti" pitchFamily="66" charset="0"/>
                <a:ea typeface="Microsoft Yi Baiti" pitchFamily="66" charset="0"/>
              </a:rPr>
              <a:t>Refers </a:t>
            </a:r>
            <a:r>
              <a:rPr lang="en-US" sz="2800" dirty="0">
                <a:solidFill>
                  <a:schemeClr val="bg1"/>
                </a:solidFill>
                <a:latin typeface="Microsoft Yi Baiti" pitchFamily="66" charset="0"/>
                <a:ea typeface="Microsoft Yi Baiti" pitchFamily="66" charset="0"/>
              </a:rPr>
              <a:t>to the process of combining </a:t>
            </a:r>
            <a:r>
              <a:rPr lang="en-US" sz="2800" dirty="0" smtClean="0">
                <a:solidFill>
                  <a:schemeClr val="bg1"/>
                </a:solidFill>
                <a:latin typeface="Microsoft Yi Baiti" pitchFamily="66" charset="0"/>
                <a:ea typeface="Microsoft Yi Baiti" pitchFamily="66" charset="0"/>
              </a:rPr>
              <a:t>information from Multiple sources </a:t>
            </a:r>
            <a:r>
              <a:rPr lang="en-US" sz="2800" dirty="0">
                <a:solidFill>
                  <a:schemeClr val="bg1"/>
                </a:solidFill>
                <a:latin typeface="Microsoft Yi Baiti" pitchFamily="66" charset="0"/>
                <a:ea typeface="Microsoft Yi Baiti" pitchFamily="66" charset="0"/>
              </a:rPr>
              <a:t>or images to improve the quality of </a:t>
            </a:r>
            <a:r>
              <a:rPr lang="en-US" sz="2800" dirty="0" smtClean="0">
                <a:solidFill>
                  <a:schemeClr val="bg1"/>
                </a:solidFill>
                <a:latin typeface="Microsoft Yi Baiti" pitchFamily="66" charset="0"/>
                <a:ea typeface="Microsoft Yi Baiti" pitchFamily="66" charset="0"/>
              </a:rPr>
              <a:t>underwater photographs</a:t>
            </a:r>
            <a:r>
              <a:rPr lang="en-US" sz="2800" dirty="0">
                <a:solidFill>
                  <a:schemeClr val="bg1"/>
                </a:solidFill>
                <a:latin typeface="Microsoft Yi Baiti" pitchFamily="66" charset="0"/>
                <a:ea typeface="Microsoft Yi Baiti" pitchFamily="66" charset="0"/>
              </a:rPr>
              <a:t>. </a:t>
            </a:r>
            <a:endParaRPr lang="en-US" sz="2800" dirty="0" smtClean="0">
              <a:solidFill>
                <a:schemeClr val="bg1"/>
              </a:solidFill>
              <a:latin typeface="Microsoft Yi Baiti" pitchFamily="66" charset="0"/>
              <a:ea typeface="Microsoft Yi Baiti" pitchFamily="66" charset="0"/>
            </a:endParaRPr>
          </a:p>
          <a:p>
            <a:pPr marL="114300" indent="0" algn="just">
              <a:buNone/>
            </a:pPr>
            <a:r>
              <a:rPr lang="en-US" sz="2800" dirty="0" smtClean="0">
                <a:solidFill>
                  <a:schemeClr val="bg1"/>
                </a:solidFill>
                <a:latin typeface="Microsoft Yi Baiti" pitchFamily="66" charset="0"/>
                <a:ea typeface="Microsoft Yi Baiti" pitchFamily="66" charset="0"/>
              </a:rPr>
              <a:t>Underwater </a:t>
            </a:r>
            <a:r>
              <a:rPr lang="en-US" sz="2800" dirty="0">
                <a:solidFill>
                  <a:schemeClr val="bg1"/>
                </a:solidFill>
                <a:latin typeface="Microsoft Yi Baiti" pitchFamily="66" charset="0"/>
                <a:ea typeface="Microsoft Yi Baiti" pitchFamily="66" charset="0"/>
              </a:rPr>
              <a:t>images often suffer from </a:t>
            </a:r>
            <a:r>
              <a:rPr lang="en-US" sz="2800" dirty="0" smtClean="0">
                <a:solidFill>
                  <a:schemeClr val="bg1"/>
                </a:solidFill>
                <a:latin typeface="Microsoft Yi Baiti" pitchFamily="66" charset="0"/>
                <a:ea typeface="Microsoft Yi Baiti" pitchFamily="66" charset="0"/>
              </a:rPr>
              <a:t>various challenges, such </a:t>
            </a:r>
            <a:r>
              <a:rPr lang="en-US" sz="2800" dirty="0">
                <a:solidFill>
                  <a:schemeClr val="bg1"/>
                </a:solidFill>
                <a:latin typeface="Microsoft Yi Baiti" pitchFamily="66" charset="0"/>
                <a:ea typeface="Microsoft Yi Baiti" pitchFamily="66" charset="0"/>
              </a:rPr>
              <a:t>as </a:t>
            </a:r>
            <a:r>
              <a:rPr lang="en-US" sz="2800" b="1" dirty="0">
                <a:solidFill>
                  <a:schemeClr val="bg1"/>
                </a:solidFill>
                <a:latin typeface="Microsoft Yi Baiti" pitchFamily="66" charset="0"/>
                <a:ea typeface="Microsoft Yi Baiti" pitchFamily="66" charset="0"/>
              </a:rPr>
              <a:t>color distortion</a:t>
            </a:r>
            <a:r>
              <a:rPr lang="en-US" sz="2800" dirty="0">
                <a:solidFill>
                  <a:schemeClr val="bg1"/>
                </a:solidFill>
                <a:latin typeface="Microsoft Yi Baiti" pitchFamily="66" charset="0"/>
                <a:ea typeface="Microsoft Yi Baiti" pitchFamily="66" charset="0"/>
              </a:rPr>
              <a:t>, </a:t>
            </a:r>
            <a:r>
              <a:rPr lang="en-US" sz="2800" b="1" dirty="0">
                <a:solidFill>
                  <a:schemeClr val="bg1"/>
                </a:solidFill>
                <a:latin typeface="Microsoft Yi Baiti" pitchFamily="66" charset="0"/>
                <a:ea typeface="Microsoft Yi Baiti" pitchFamily="66" charset="0"/>
              </a:rPr>
              <a:t>low contrast</a:t>
            </a:r>
            <a:r>
              <a:rPr lang="en-US" sz="2800" dirty="0">
                <a:solidFill>
                  <a:schemeClr val="bg1"/>
                </a:solidFill>
                <a:latin typeface="Microsoft Yi Baiti" pitchFamily="66" charset="0"/>
                <a:ea typeface="Microsoft Yi Baiti" pitchFamily="66" charset="0"/>
              </a:rPr>
              <a:t>, and </a:t>
            </a:r>
            <a:r>
              <a:rPr lang="en-US" sz="2800" b="1" dirty="0">
                <a:solidFill>
                  <a:schemeClr val="bg1"/>
                </a:solidFill>
                <a:latin typeface="Microsoft Yi Baiti" pitchFamily="66" charset="0"/>
                <a:ea typeface="Microsoft Yi Baiti" pitchFamily="66" charset="0"/>
              </a:rPr>
              <a:t>blurring</a:t>
            </a:r>
            <a:r>
              <a:rPr lang="en-US" sz="2800" dirty="0">
                <a:solidFill>
                  <a:schemeClr val="bg1"/>
                </a:solidFill>
                <a:latin typeface="Microsoft Yi Baiti" pitchFamily="66" charset="0"/>
                <a:ea typeface="Microsoft Yi Baiti" pitchFamily="66" charset="0"/>
              </a:rPr>
              <a:t> due </a:t>
            </a:r>
            <a:r>
              <a:rPr lang="en-US" sz="2800" dirty="0" err="1" smtClean="0">
                <a:solidFill>
                  <a:schemeClr val="bg1"/>
                </a:solidFill>
                <a:latin typeface="Microsoft Yi Baiti" pitchFamily="66" charset="0"/>
                <a:ea typeface="Microsoft Yi Baiti" pitchFamily="66" charset="0"/>
              </a:rPr>
              <a:t>tofactors</a:t>
            </a:r>
            <a:r>
              <a:rPr lang="en-US" sz="2800" dirty="0" smtClean="0">
                <a:solidFill>
                  <a:schemeClr val="bg1"/>
                </a:solidFill>
                <a:latin typeface="Microsoft Yi Baiti" pitchFamily="66" charset="0"/>
                <a:ea typeface="Microsoft Yi Baiti" pitchFamily="66" charset="0"/>
              </a:rPr>
              <a:t> </a:t>
            </a:r>
            <a:r>
              <a:rPr lang="en-US" sz="2800" dirty="0">
                <a:solidFill>
                  <a:schemeClr val="bg1"/>
                </a:solidFill>
                <a:latin typeface="Microsoft Yi Baiti" pitchFamily="66" charset="0"/>
                <a:ea typeface="Microsoft Yi Baiti" pitchFamily="66" charset="0"/>
              </a:rPr>
              <a:t>like poor lighting, water turbidity, and absorption of light </a:t>
            </a:r>
            <a:endParaRPr lang="en-US" sz="2800" dirty="0" smtClean="0">
              <a:solidFill>
                <a:schemeClr val="bg1"/>
              </a:solidFill>
              <a:latin typeface="Microsoft Yi Baiti" pitchFamily="66" charset="0"/>
              <a:ea typeface="Microsoft Yi Baiti" pitchFamily="66" charset="0"/>
            </a:endParaRPr>
          </a:p>
          <a:p>
            <a:pPr marL="114300" indent="0" algn="just">
              <a:buNone/>
            </a:pPr>
            <a:r>
              <a:rPr lang="en-US" sz="2800" dirty="0" smtClean="0">
                <a:solidFill>
                  <a:schemeClr val="bg1"/>
                </a:solidFill>
                <a:latin typeface="Microsoft Yi Baiti" pitchFamily="66" charset="0"/>
                <a:ea typeface="Microsoft Yi Baiti" pitchFamily="66" charset="0"/>
              </a:rPr>
              <a:t>by </a:t>
            </a:r>
            <a:r>
              <a:rPr lang="en-US" sz="2800" dirty="0">
                <a:solidFill>
                  <a:schemeClr val="bg1"/>
                </a:solidFill>
                <a:latin typeface="Microsoft Yi Baiti" pitchFamily="66" charset="0"/>
                <a:ea typeface="Microsoft Yi Baiti" pitchFamily="66" charset="0"/>
              </a:rPr>
              <a:t>water</a:t>
            </a:r>
          </a:p>
        </p:txBody>
      </p:sp>
    </p:spTree>
    <p:extLst>
      <p:ext uri="{BB962C8B-B14F-4D97-AF65-F5344CB8AC3E}">
        <p14:creationId xmlns:p14="http://schemas.microsoft.com/office/powerpoint/2010/main" val="32358723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4">
                    <a:lumMod val="75000"/>
                  </a:schemeClr>
                </a:solidFill>
                <a:latin typeface="Times New Roman"/>
              </a:rPr>
              <a:t>SOFTWARE REQUIREMENTS </a:t>
            </a:r>
            <a:r>
              <a:rPr lang="en-US" b="1" dirty="0" smtClean="0">
                <a:solidFill>
                  <a:schemeClr val="accent4">
                    <a:lumMod val="75000"/>
                  </a:schemeClr>
                </a:solidFill>
                <a:latin typeface="Times New Roman"/>
              </a:rPr>
              <a:t/>
            </a:r>
            <a:br>
              <a:rPr lang="en-US" b="1" dirty="0" smtClean="0">
                <a:solidFill>
                  <a:schemeClr val="accent4">
                    <a:lumMod val="75000"/>
                  </a:schemeClr>
                </a:solidFill>
                <a:latin typeface="Times New Roman"/>
              </a:rPr>
            </a:br>
            <a:endParaRPr lang="en-US" dirty="0">
              <a:solidFill>
                <a:schemeClr val="accent4">
                  <a:lumMod val="75000"/>
                </a:schemeClr>
              </a:solidFill>
            </a:endParaRPr>
          </a:p>
        </p:txBody>
      </p:sp>
      <p:sp>
        <p:nvSpPr>
          <p:cNvPr id="3" name="Content Placeholder 2"/>
          <p:cNvSpPr>
            <a:spLocks noGrp="1"/>
          </p:cNvSpPr>
          <p:nvPr>
            <p:ph idx="1"/>
          </p:nvPr>
        </p:nvSpPr>
        <p:spPr/>
        <p:txBody>
          <a:bodyPr/>
          <a:lstStyle/>
          <a:p>
            <a:pPr marL="342900">
              <a:buFont typeface="Wingdings" panose="05000000000000000000" pitchFamily="2" charset="2"/>
              <a:buChar char="q"/>
              <a:defRPr sz="2000">
                <a:latin typeface="Times New Roman"/>
              </a:defRPr>
            </a:pPr>
            <a:r>
              <a:rPr lang="en-US" dirty="0"/>
              <a:t> Introduction to </a:t>
            </a:r>
            <a:r>
              <a:rPr lang="en-US" b="1" dirty="0"/>
              <a:t>MATLAB </a:t>
            </a:r>
            <a:r>
              <a:rPr lang="en-US" dirty="0"/>
              <a:t>The name MATLAB stands for Matrix Laboratory. </a:t>
            </a:r>
          </a:p>
          <a:p>
            <a:pPr marL="342900">
              <a:buFont typeface="Wingdings" panose="05000000000000000000" pitchFamily="2" charset="2"/>
              <a:buChar char="q"/>
              <a:defRPr sz="2000">
                <a:latin typeface="Times New Roman"/>
              </a:defRPr>
            </a:pPr>
            <a:endParaRPr lang="en-US" dirty="0"/>
          </a:p>
          <a:p>
            <a:pPr marL="342900">
              <a:buFont typeface="Wingdings" panose="05000000000000000000" pitchFamily="2" charset="2"/>
              <a:buChar char="q"/>
              <a:defRPr sz="2000">
                <a:latin typeface="Times New Roman"/>
              </a:defRPr>
            </a:pPr>
            <a:r>
              <a:rPr lang="en-US" dirty="0"/>
              <a:t>The software is built up around vectors and matrices. </a:t>
            </a:r>
          </a:p>
          <a:p>
            <a:pPr marL="342900">
              <a:buFont typeface="Wingdings" panose="05000000000000000000" pitchFamily="2" charset="2"/>
              <a:buChar char="q"/>
              <a:defRPr sz="2000">
                <a:latin typeface="Times New Roman"/>
              </a:defRPr>
            </a:pPr>
            <a:endParaRPr lang="en-US" dirty="0"/>
          </a:p>
          <a:p>
            <a:pPr marL="342900">
              <a:buFont typeface="Wingdings" panose="05000000000000000000" pitchFamily="2" charset="2"/>
              <a:buChar char="q"/>
              <a:defRPr sz="2000">
                <a:latin typeface="Times New Roman"/>
              </a:defRPr>
            </a:pPr>
            <a:r>
              <a:rPr lang="en-US" dirty="0"/>
              <a:t>This makes the software particularly useful for linear algebra but MATLAB is also a great tool for solving algebraic and differential equations and for numerical integration. </a:t>
            </a:r>
          </a:p>
          <a:p>
            <a:pPr marL="342900">
              <a:buFont typeface="Wingdings" panose="05000000000000000000" pitchFamily="2" charset="2"/>
              <a:buChar char="q"/>
              <a:defRPr sz="2000">
                <a:latin typeface="Times New Roman"/>
              </a:defRPr>
            </a:pPr>
            <a:endParaRPr lang="en-US" dirty="0"/>
          </a:p>
          <a:p>
            <a:pPr marL="342900">
              <a:buFont typeface="Wingdings" panose="05000000000000000000" pitchFamily="2" charset="2"/>
              <a:buChar char="q"/>
              <a:defRPr sz="2000">
                <a:latin typeface="Times New Roman"/>
              </a:defRPr>
            </a:pPr>
            <a:r>
              <a:rPr lang="en-US" dirty="0"/>
              <a:t>MATLAB has powerful graphic tools and can produce nice pictures in both 2D and 3D.</a:t>
            </a:r>
          </a:p>
          <a:p>
            <a:pPr marL="342900">
              <a:buFont typeface="Wingdings" panose="05000000000000000000" pitchFamily="2" charset="2"/>
              <a:buChar char="q"/>
              <a:defRPr sz="2000">
                <a:latin typeface="Times New Roman"/>
              </a:defRPr>
            </a:pPr>
            <a:endParaRPr lang="en-US" dirty="0"/>
          </a:p>
          <a:p>
            <a:pPr marL="342900">
              <a:buFont typeface="Wingdings" panose="05000000000000000000" pitchFamily="2" charset="2"/>
              <a:buChar char="q"/>
              <a:defRPr sz="2000">
                <a:latin typeface="Times New Roman"/>
              </a:defRPr>
            </a:pPr>
            <a:r>
              <a:rPr lang="en-US" dirty="0"/>
              <a:t> It is also a programming language, and is one of the easiest programming languages for writing mathematical programs. These factors make MATLAB an excellent tool for teaching and research. </a:t>
            </a:r>
          </a:p>
          <a:p>
            <a:endParaRPr lang="en-US" dirty="0"/>
          </a:p>
        </p:txBody>
      </p:sp>
    </p:spTree>
    <p:extLst>
      <p:ext uri="{BB962C8B-B14F-4D97-AF65-F5344CB8AC3E}">
        <p14:creationId xmlns:p14="http://schemas.microsoft.com/office/powerpoint/2010/main" val="28004969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593367"/>
            <a:ext cx="5022300" cy="763600"/>
          </a:xfrm>
        </p:spPr>
        <p:txBody>
          <a:bodyPr/>
          <a:lstStyle/>
          <a:p>
            <a:r>
              <a:rPr lang="en-US" sz="2000" dirty="0" smtClean="0">
                <a:solidFill>
                  <a:schemeClr val="accent4">
                    <a:lumMod val="75000"/>
                  </a:schemeClr>
                </a:solidFill>
              </a:rPr>
              <a:t>INPUT IMAGE</a:t>
            </a:r>
            <a:endParaRPr lang="en-IN" sz="2000" dirty="0">
              <a:solidFill>
                <a:schemeClr val="accent4">
                  <a:lumMod val="75000"/>
                </a:schemeClr>
              </a:solidFill>
            </a:endParaRPr>
          </a:p>
        </p:txBody>
      </p:sp>
      <p:pic>
        <p:nvPicPr>
          <p:cNvPr id="5" name="Picture 4"/>
          <p:cNvPicPr>
            <a:picLocks noChangeAspect="1"/>
          </p:cNvPicPr>
          <p:nvPr/>
        </p:nvPicPr>
        <p:blipFill>
          <a:blip r:embed="rId2"/>
          <a:stretch>
            <a:fillRect/>
          </a:stretch>
        </p:blipFill>
        <p:spPr>
          <a:xfrm>
            <a:off x="311700" y="1143001"/>
            <a:ext cx="8451300" cy="5257800"/>
          </a:xfrm>
          <a:prstGeom prst="rect">
            <a:avLst/>
          </a:prstGeom>
        </p:spPr>
      </p:pic>
    </p:spTree>
    <p:extLst>
      <p:ext uri="{BB962C8B-B14F-4D97-AF65-F5344CB8AC3E}">
        <p14:creationId xmlns:p14="http://schemas.microsoft.com/office/powerpoint/2010/main" val="15510605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4">
                    <a:lumMod val="75000"/>
                  </a:schemeClr>
                </a:solidFill>
              </a:rPr>
              <a:t>SEPRATION RGB COMPONENTS</a:t>
            </a:r>
            <a:endParaRPr lang="en-IN" dirty="0">
              <a:solidFill>
                <a:schemeClr val="accent4">
                  <a:lumMod val="75000"/>
                </a:schemeClr>
              </a:solidFill>
            </a:endParaRPr>
          </a:p>
        </p:txBody>
      </p:sp>
      <p:pic>
        <p:nvPicPr>
          <p:cNvPr id="4" name="Picture 3"/>
          <p:cNvPicPr>
            <a:picLocks noChangeAspect="1"/>
          </p:cNvPicPr>
          <p:nvPr/>
        </p:nvPicPr>
        <p:blipFill>
          <a:blip r:embed="rId2"/>
          <a:stretch>
            <a:fillRect/>
          </a:stretch>
        </p:blipFill>
        <p:spPr>
          <a:xfrm>
            <a:off x="5614133" y="1828800"/>
            <a:ext cx="3224029" cy="2510251"/>
          </a:xfrm>
          <a:prstGeom prst="rect">
            <a:avLst/>
          </a:prstGeom>
        </p:spPr>
      </p:pic>
      <p:sp>
        <p:nvSpPr>
          <p:cNvPr id="5" name="Rectangle 4"/>
          <p:cNvSpPr/>
          <p:nvPr/>
        </p:nvSpPr>
        <p:spPr>
          <a:xfrm>
            <a:off x="685800" y="1371600"/>
            <a:ext cx="4572000" cy="2308324"/>
          </a:xfrm>
          <a:prstGeom prst="rect">
            <a:avLst/>
          </a:prstGeom>
        </p:spPr>
        <p:txBody>
          <a:bodyPr>
            <a:spAutoFit/>
          </a:bodyPr>
          <a:lstStyle/>
          <a:p>
            <a:pPr algn="just"/>
            <a:r>
              <a:rPr lang="en-US" sz="2400" dirty="0">
                <a:solidFill>
                  <a:srgbClr val="EEF0FF"/>
                </a:solidFill>
                <a:latin typeface="Google Sans"/>
              </a:rPr>
              <a:t>In an RGB image, </a:t>
            </a:r>
            <a:r>
              <a:rPr lang="en-US" sz="2400" dirty="0">
                <a:solidFill>
                  <a:schemeClr val="bg1">
                    <a:lumMod val="75000"/>
                  </a:schemeClr>
                </a:solidFill>
              </a:rPr>
              <a:t>each pixel's color is represented by three values: red, green, and blue, each ranging from 0 to 255, forming a 24-bit color representation</a:t>
            </a:r>
            <a:endParaRPr lang="en-IN" sz="2400" dirty="0">
              <a:solidFill>
                <a:schemeClr val="bg1">
                  <a:lumMod val="75000"/>
                </a:schemeClr>
              </a:solidFill>
            </a:endParaRPr>
          </a:p>
        </p:txBody>
      </p:sp>
      <p:sp>
        <p:nvSpPr>
          <p:cNvPr id="6" name="Rectangle 5"/>
          <p:cNvSpPr/>
          <p:nvPr/>
        </p:nvSpPr>
        <p:spPr>
          <a:xfrm>
            <a:off x="685800" y="3701086"/>
            <a:ext cx="4572000" cy="2492990"/>
          </a:xfrm>
          <a:prstGeom prst="rect">
            <a:avLst/>
          </a:prstGeom>
        </p:spPr>
        <p:txBody>
          <a:bodyPr>
            <a:spAutoFit/>
          </a:bodyPr>
          <a:lstStyle/>
          <a:p>
            <a:r>
              <a:rPr lang="en-US" sz="2400" b="1" dirty="0">
                <a:solidFill>
                  <a:srgbClr val="EEF0FF"/>
                </a:solidFill>
                <a:latin typeface="Google Sans"/>
              </a:rPr>
              <a:t>24-bit Color:</a:t>
            </a:r>
            <a:endParaRPr lang="en-US" sz="2400" dirty="0">
              <a:solidFill>
                <a:schemeClr val="bg1">
                  <a:lumMod val="75000"/>
                </a:schemeClr>
              </a:solidFill>
              <a:latin typeface="Google Sans"/>
            </a:endParaRPr>
          </a:p>
          <a:p>
            <a:pPr algn="just"/>
            <a:r>
              <a:rPr lang="en-US" sz="2400" dirty="0">
                <a:solidFill>
                  <a:schemeClr val="bg1">
                    <a:lumMod val="75000"/>
                  </a:schemeClr>
                </a:solidFill>
                <a:latin typeface="Google Sans"/>
              </a:rPr>
              <a:t>Since each pixel is represented by three 8-bit values (one for each color channel), RGB images are often referred </a:t>
            </a:r>
            <a:r>
              <a:rPr lang="en-US" sz="2400" dirty="0">
                <a:latin typeface="Google Sans"/>
              </a:rPr>
              <a:t>to </a:t>
            </a:r>
            <a:r>
              <a:rPr lang="en-US" dirty="0">
                <a:latin typeface="Google Sans"/>
              </a:rPr>
              <a:t>as 24-bit color images, capable of displaying a wide range of colors</a:t>
            </a:r>
            <a:endParaRPr lang="en-US" b="0" i="0" dirty="0">
              <a:effectLst/>
              <a:latin typeface="Google Sans"/>
            </a:endParaRPr>
          </a:p>
        </p:txBody>
      </p:sp>
    </p:spTree>
    <p:extLst>
      <p:ext uri="{BB962C8B-B14F-4D97-AF65-F5344CB8AC3E}">
        <p14:creationId xmlns:p14="http://schemas.microsoft.com/office/powerpoint/2010/main" val="33336383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600" y="838200"/>
            <a:ext cx="8520600" cy="763600"/>
          </a:xfrm>
        </p:spPr>
        <p:txBody>
          <a:bodyPr/>
          <a:lstStyle/>
          <a:p>
            <a:r>
              <a:rPr lang="en-US" dirty="0" smtClean="0">
                <a:solidFill>
                  <a:schemeClr val="accent4">
                    <a:lumMod val="75000"/>
                  </a:schemeClr>
                </a:solidFill>
              </a:rPr>
              <a:t>APPLYING DWT TRANSFORMATION</a:t>
            </a:r>
            <a:endParaRPr lang="en-IN" dirty="0">
              <a:solidFill>
                <a:schemeClr val="accent4">
                  <a:lumMod val="75000"/>
                </a:schemeClr>
              </a:solidFill>
            </a:endParaRPr>
          </a:p>
        </p:txBody>
      </p:sp>
      <p:pic>
        <p:nvPicPr>
          <p:cNvPr id="4" name="Picture 3"/>
          <p:cNvPicPr>
            <a:picLocks noChangeAspect="1"/>
          </p:cNvPicPr>
          <p:nvPr/>
        </p:nvPicPr>
        <p:blipFill>
          <a:blip r:embed="rId2"/>
          <a:stretch>
            <a:fillRect/>
          </a:stretch>
        </p:blipFill>
        <p:spPr>
          <a:xfrm>
            <a:off x="5943600" y="2177028"/>
            <a:ext cx="2895600" cy="2895600"/>
          </a:xfrm>
          <a:prstGeom prst="rect">
            <a:avLst/>
          </a:prstGeom>
        </p:spPr>
      </p:pic>
      <p:sp>
        <p:nvSpPr>
          <p:cNvPr id="5" name="Rectangle 4"/>
          <p:cNvSpPr/>
          <p:nvPr/>
        </p:nvSpPr>
        <p:spPr>
          <a:xfrm>
            <a:off x="457200" y="2286000"/>
            <a:ext cx="5181600" cy="2677656"/>
          </a:xfrm>
          <a:prstGeom prst="rect">
            <a:avLst/>
          </a:prstGeom>
        </p:spPr>
        <p:txBody>
          <a:bodyPr wrap="square">
            <a:spAutoFit/>
          </a:bodyPr>
          <a:lstStyle/>
          <a:p>
            <a:pPr algn="just"/>
            <a:r>
              <a:rPr lang="en-US" sz="2400" dirty="0">
                <a:solidFill>
                  <a:srgbClr val="EEF0FF"/>
                </a:solidFill>
                <a:latin typeface="Google Sans"/>
              </a:rPr>
              <a:t>The 2D Discrete Wavelet Transform (2D-DWT) is a technique in image processing that </a:t>
            </a:r>
            <a:r>
              <a:rPr lang="en-US" sz="2400" dirty="0">
                <a:solidFill>
                  <a:schemeClr val="bg1">
                    <a:lumMod val="75000"/>
                  </a:schemeClr>
                </a:solidFill>
              </a:rPr>
              <a:t>decomposes an image into different frequency components using a multiresolution representation, enabling analysis and manipulation </a:t>
            </a:r>
            <a:r>
              <a:rPr lang="en-US" dirty="0"/>
              <a:t>at various scales</a:t>
            </a:r>
            <a:endParaRPr lang="en-IN" dirty="0"/>
          </a:p>
        </p:txBody>
      </p:sp>
    </p:spTree>
    <p:extLst>
      <p:ext uri="{BB962C8B-B14F-4D97-AF65-F5344CB8AC3E}">
        <p14:creationId xmlns:p14="http://schemas.microsoft.com/office/powerpoint/2010/main" val="29580274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4">
                    <a:lumMod val="75000"/>
                  </a:schemeClr>
                </a:solidFill>
              </a:rPr>
              <a:t>EXTRACTING HIGH INTENSITY DATA</a:t>
            </a:r>
            <a:endParaRPr lang="en-IN" dirty="0">
              <a:solidFill>
                <a:schemeClr val="accent4">
                  <a:lumMod val="75000"/>
                </a:schemeClr>
              </a:solidFill>
            </a:endParaRPr>
          </a:p>
        </p:txBody>
      </p:sp>
      <p:pic>
        <p:nvPicPr>
          <p:cNvPr id="4" name="Picture 3"/>
          <p:cNvPicPr>
            <a:picLocks noChangeAspect="1"/>
          </p:cNvPicPr>
          <p:nvPr/>
        </p:nvPicPr>
        <p:blipFill>
          <a:blip r:embed="rId2"/>
          <a:stretch>
            <a:fillRect/>
          </a:stretch>
        </p:blipFill>
        <p:spPr>
          <a:xfrm>
            <a:off x="5643471" y="1752600"/>
            <a:ext cx="3150729" cy="3217106"/>
          </a:xfrm>
          <a:prstGeom prst="rect">
            <a:avLst/>
          </a:prstGeom>
        </p:spPr>
      </p:pic>
      <p:sp>
        <p:nvSpPr>
          <p:cNvPr id="5" name="Rectangle 4"/>
          <p:cNvSpPr/>
          <p:nvPr/>
        </p:nvSpPr>
        <p:spPr>
          <a:xfrm>
            <a:off x="320492" y="1752600"/>
            <a:ext cx="4572000" cy="1938992"/>
          </a:xfrm>
          <a:prstGeom prst="rect">
            <a:avLst/>
          </a:prstGeom>
        </p:spPr>
        <p:txBody>
          <a:bodyPr>
            <a:spAutoFit/>
          </a:bodyPr>
          <a:lstStyle/>
          <a:p>
            <a:pPr algn="just">
              <a:buFont typeface="Arial" panose="020B0604020202020204" pitchFamily="34" charset="0"/>
              <a:buChar char="•"/>
            </a:pPr>
            <a:r>
              <a:rPr lang="en-US" sz="2000" b="1" dirty="0">
                <a:solidFill>
                  <a:srgbClr val="EEF0FF"/>
                </a:solidFill>
                <a:latin typeface="Google Sans"/>
              </a:rPr>
              <a:t>Decomposition into </a:t>
            </a:r>
            <a:r>
              <a:rPr lang="en-US" sz="2000" b="1" dirty="0" err="1">
                <a:solidFill>
                  <a:srgbClr val="EEF0FF"/>
                </a:solidFill>
                <a:latin typeface="Google Sans"/>
              </a:rPr>
              <a:t>Subbands</a:t>
            </a:r>
            <a:r>
              <a:rPr lang="en-US" sz="2000" b="1" dirty="0">
                <a:solidFill>
                  <a:srgbClr val="EEF0FF"/>
                </a:solidFill>
                <a:latin typeface="Google Sans"/>
              </a:rPr>
              <a:t>:</a:t>
            </a:r>
            <a:endParaRPr lang="en-US" sz="2000" dirty="0">
              <a:solidFill>
                <a:srgbClr val="EEF0FF"/>
              </a:solidFill>
              <a:latin typeface="Google Sans"/>
            </a:endParaRPr>
          </a:p>
          <a:p>
            <a:pPr algn="just">
              <a:buFont typeface="Arial" panose="020B0604020202020204" pitchFamily="34" charset="0"/>
              <a:buChar char="•"/>
            </a:pPr>
            <a:r>
              <a:rPr lang="en-US" sz="2000" dirty="0">
                <a:solidFill>
                  <a:srgbClr val="EEF0FF"/>
                </a:solidFill>
                <a:latin typeface="Google Sans"/>
              </a:rPr>
              <a:t>The 2D-DWT decomposes an image into four </a:t>
            </a:r>
            <a:r>
              <a:rPr lang="en-US" sz="2000" dirty="0" err="1">
                <a:solidFill>
                  <a:srgbClr val="EEF0FF"/>
                </a:solidFill>
                <a:latin typeface="Google Sans"/>
              </a:rPr>
              <a:t>subbands</a:t>
            </a:r>
            <a:r>
              <a:rPr lang="en-US" sz="2000" dirty="0">
                <a:solidFill>
                  <a:srgbClr val="EEF0FF"/>
                </a:solidFill>
                <a:latin typeface="Google Sans"/>
              </a:rPr>
              <a:t>: low-low (LL), low-high (LH), high-low (HL), and high-high (HH), representing different frequency content</a:t>
            </a:r>
            <a:r>
              <a:rPr lang="en-US" sz="2000" dirty="0" smtClean="0">
                <a:solidFill>
                  <a:srgbClr val="EEF0FF"/>
                </a:solidFill>
                <a:latin typeface="Google Sans"/>
              </a:rPr>
              <a:t>.</a:t>
            </a:r>
            <a:r>
              <a:rPr lang="en-US" sz="2000" dirty="0">
                <a:solidFill>
                  <a:srgbClr val="EEF0FF"/>
                </a:solidFill>
                <a:latin typeface="Google Sans"/>
              </a:rPr>
              <a:t> </a:t>
            </a:r>
            <a:endParaRPr lang="en-US" sz="2000" b="0" i="0" dirty="0">
              <a:solidFill>
                <a:srgbClr val="EEF0FF"/>
              </a:solidFill>
              <a:effectLst/>
              <a:latin typeface="Google Sans"/>
            </a:endParaRPr>
          </a:p>
        </p:txBody>
      </p:sp>
      <p:graphicFrame>
        <p:nvGraphicFramePr>
          <p:cNvPr id="9" name="Table 8"/>
          <p:cNvGraphicFramePr>
            <a:graphicFrameLocks noGrp="1"/>
          </p:cNvGraphicFramePr>
          <p:nvPr>
            <p:extLst>
              <p:ext uri="{D42A27DB-BD31-4B8C-83A1-F6EECF244321}">
                <p14:modId xmlns:p14="http://schemas.microsoft.com/office/powerpoint/2010/main" val="1626650193"/>
              </p:ext>
            </p:extLst>
          </p:nvPr>
        </p:nvGraphicFramePr>
        <p:xfrm>
          <a:off x="343938" y="3886200"/>
          <a:ext cx="4837662" cy="1828799"/>
        </p:xfrm>
        <a:graphic>
          <a:graphicData uri="http://schemas.openxmlformats.org/drawingml/2006/table">
            <a:tbl>
              <a:tblPr firstRow="1" bandRow="1">
                <a:tableStyleId>{2D5ABB26-0587-4C30-8999-92F81FD0307C}</a:tableStyleId>
              </a:tblPr>
              <a:tblGrid>
                <a:gridCol w="4837662">
                  <a:extLst>
                    <a:ext uri="{9D8B030D-6E8A-4147-A177-3AD203B41FA5}">
                      <a16:colId xmlns:a16="http://schemas.microsoft.com/office/drawing/2014/main" val="1495698376"/>
                    </a:ext>
                  </a:extLst>
                </a:gridCol>
              </a:tblGrid>
              <a:tr h="1828799">
                <a:tc>
                  <a:txBody>
                    <a:bodyPr/>
                    <a:lstStyle/>
                    <a:p>
                      <a:r>
                        <a:rPr lang="en-US" sz="1800" dirty="0" err="1" smtClean="0">
                          <a:solidFill>
                            <a:schemeClr val="bg1"/>
                          </a:solidFill>
                        </a:rPr>
                        <a:t>LLr</a:t>
                      </a:r>
                      <a:r>
                        <a:rPr lang="en-US" sz="1800" dirty="0" smtClean="0">
                          <a:solidFill>
                            <a:schemeClr val="bg1"/>
                          </a:solidFill>
                        </a:rPr>
                        <a:t> → Low-Low (approximation)</a:t>
                      </a:r>
                    </a:p>
                    <a:p>
                      <a:r>
                        <a:rPr lang="en-US" sz="1800" dirty="0" err="1" smtClean="0">
                          <a:solidFill>
                            <a:schemeClr val="bg1"/>
                          </a:solidFill>
                        </a:rPr>
                        <a:t>LHr</a:t>
                      </a:r>
                      <a:r>
                        <a:rPr lang="en-US" sz="1800" dirty="0" smtClean="0">
                          <a:solidFill>
                            <a:schemeClr val="bg1"/>
                          </a:solidFill>
                        </a:rPr>
                        <a:t> → Low-High (horizontal edges)</a:t>
                      </a:r>
                    </a:p>
                    <a:p>
                      <a:r>
                        <a:rPr lang="en-US" sz="1800" dirty="0" err="1" smtClean="0">
                          <a:solidFill>
                            <a:schemeClr val="bg1"/>
                          </a:solidFill>
                        </a:rPr>
                        <a:t>HLr</a:t>
                      </a:r>
                      <a:r>
                        <a:rPr lang="en-US" sz="1800" dirty="0" smtClean="0">
                          <a:solidFill>
                            <a:schemeClr val="bg1"/>
                          </a:solidFill>
                        </a:rPr>
                        <a:t> → High-Low (vertical edges)</a:t>
                      </a:r>
                    </a:p>
                    <a:p>
                      <a:r>
                        <a:rPr lang="en-US" sz="1800" dirty="0" err="1" smtClean="0">
                          <a:solidFill>
                            <a:schemeClr val="bg1"/>
                          </a:solidFill>
                        </a:rPr>
                        <a:t>HHr</a:t>
                      </a:r>
                      <a:r>
                        <a:rPr lang="en-US" sz="1800" dirty="0" smtClean="0">
                          <a:solidFill>
                            <a:schemeClr val="bg1"/>
                          </a:solidFill>
                        </a:rPr>
                        <a:t> → High-High (diagonal edges)</a:t>
                      </a:r>
                      <a:endParaRPr lang="en-IN" sz="1800" dirty="0"/>
                    </a:p>
                  </a:txBody>
                  <a:tcPr/>
                </a:tc>
                <a:extLst>
                  <a:ext uri="{0D108BD9-81ED-4DB2-BD59-A6C34878D82A}">
                    <a16:rowId xmlns:a16="http://schemas.microsoft.com/office/drawing/2014/main" val="810946606"/>
                  </a:ext>
                </a:extLst>
              </a:tr>
            </a:tbl>
          </a:graphicData>
        </a:graphic>
      </p:graphicFrame>
    </p:spTree>
    <p:extLst>
      <p:ext uri="{BB962C8B-B14F-4D97-AF65-F5344CB8AC3E}">
        <p14:creationId xmlns:p14="http://schemas.microsoft.com/office/powerpoint/2010/main" val="1265616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4">
                    <a:lumMod val="75000"/>
                  </a:schemeClr>
                </a:solidFill>
              </a:rPr>
              <a:t>RETINEX ALGORITHM</a:t>
            </a:r>
            <a:endParaRPr lang="en-IN" dirty="0">
              <a:solidFill>
                <a:schemeClr val="accent4">
                  <a:lumMod val="75000"/>
                </a:schemeClr>
              </a:solidFill>
            </a:endParaRPr>
          </a:p>
        </p:txBody>
      </p:sp>
      <p:pic>
        <p:nvPicPr>
          <p:cNvPr id="4" name="Picture 3"/>
          <p:cNvPicPr>
            <a:picLocks noChangeAspect="1"/>
          </p:cNvPicPr>
          <p:nvPr/>
        </p:nvPicPr>
        <p:blipFill>
          <a:blip r:embed="rId2"/>
          <a:stretch>
            <a:fillRect/>
          </a:stretch>
        </p:blipFill>
        <p:spPr>
          <a:xfrm>
            <a:off x="5262234" y="1981200"/>
            <a:ext cx="3570066" cy="2854890"/>
          </a:xfrm>
          <a:prstGeom prst="rect">
            <a:avLst/>
          </a:prstGeom>
        </p:spPr>
      </p:pic>
      <p:sp>
        <p:nvSpPr>
          <p:cNvPr id="5" name="Rectangle 4"/>
          <p:cNvSpPr/>
          <p:nvPr/>
        </p:nvSpPr>
        <p:spPr>
          <a:xfrm>
            <a:off x="228600" y="1803400"/>
            <a:ext cx="4876800" cy="3416320"/>
          </a:xfrm>
          <a:prstGeom prst="rect">
            <a:avLst/>
          </a:prstGeom>
        </p:spPr>
        <p:txBody>
          <a:bodyPr wrap="square">
            <a:spAutoFit/>
          </a:bodyPr>
          <a:lstStyle/>
          <a:p>
            <a:pPr algn="just"/>
            <a:r>
              <a:rPr lang="en-US" sz="2400" dirty="0">
                <a:solidFill>
                  <a:srgbClr val="EEF0FF"/>
                </a:solidFill>
                <a:latin typeface="Google Sans"/>
              </a:rPr>
              <a:t>	</a:t>
            </a:r>
            <a:r>
              <a:rPr lang="en-US" sz="2400" dirty="0" smtClean="0">
                <a:solidFill>
                  <a:srgbClr val="EEF0FF"/>
                </a:solidFill>
                <a:latin typeface="Google Sans"/>
              </a:rPr>
              <a:t>Retinex </a:t>
            </a:r>
            <a:r>
              <a:rPr lang="en-US" sz="2400" dirty="0">
                <a:solidFill>
                  <a:srgbClr val="EEF0FF"/>
                </a:solidFill>
                <a:latin typeface="Google Sans"/>
              </a:rPr>
              <a:t>algorithm </a:t>
            </a:r>
            <a:r>
              <a:rPr lang="en-US" sz="2400" dirty="0">
                <a:solidFill>
                  <a:schemeClr val="bg1">
                    <a:lumMod val="75000"/>
                  </a:schemeClr>
                </a:solidFill>
              </a:rPr>
              <a:t>aims to enhance image quality, particularly in low-light conditions, by estimating and separating the illumination and reflectance components of an image, resulting in an image with improved brightness, contrast, and color </a:t>
            </a:r>
            <a:r>
              <a:rPr lang="en-US" sz="2400" dirty="0" smtClean="0">
                <a:solidFill>
                  <a:schemeClr val="bg1">
                    <a:lumMod val="75000"/>
                  </a:schemeClr>
                </a:solidFill>
              </a:rPr>
              <a:t>constancy</a:t>
            </a:r>
            <a:endParaRPr lang="en-IN" sz="2400" dirty="0">
              <a:solidFill>
                <a:schemeClr val="bg1">
                  <a:lumMod val="75000"/>
                </a:schemeClr>
              </a:solidFill>
            </a:endParaRPr>
          </a:p>
        </p:txBody>
      </p:sp>
    </p:spTree>
    <p:extLst>
      <p:ext uri="{BB962C8B-B14F-4D97-AF65-F5344CB8AC3E}">
        <p14:creationId xmlns:p14="http://schemas.microsoft.com/office/powerpoint/2010/main" val="42193151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593366"/>
            <a:ext cx="8520600" cy="1159233"/>
          </a:xfrm>
        </p:spPr>
        <p:txBody>
          <a:bodyPr/>
          <a:lstStyle/>
          <a:p>
            <a:r>
              <a:rPr lang="en-US" dirty="0" smtClean="0">
                <a:solidFill>
                  <a:schemeClr val="accent4">
                    <a:lumMod val="75000"/>
                  </a:schemeClr>
                </a:solidFill>
              </a:rPr>
              <a:t>NSST FUSION PROCESS / BALANCING WEIGHT MATRIX DATA</a:t>
            </a:r>
            <a:endParaRPr lang="en-IN" dirty="0">
              <a:solidFill>
                <a:schemeClr val="accent4">
                  <a:lumMod val="75000"/>
                </a:schemeClr>
              </a:solidFill>
            </a:endParaRPr>
          </a:p>
        </p:txBody>
      </p:sp>
      <p:pic>
        <p:nvPicPr>
          <p:cNvPr id="4" name="Picture 3"/>
          <p:cNvPicPr>
            <a:picLocks noChangeAspect="1"/>
          </p:cNvPicPr>
          <p:nvPr/>
        </p:nvPicPr>
        <p:blipFill>
          <a:blip r:embed="rId2"/>
          <a:stretch>
            <a:fillRect/>
          </a:stretch>
        </p:blipFill>
        <p:spPr>
          <a:xfrm>
            <a:off x="5715000" y="2362200"/>
            <a:ext cx="3308268" cy="3416320"/>
          </a:xfrm>
          <a:prstGeom prst="rect">
            <a:avLst/>
          </a:prstGeom>
        </p:spPr>
      </p:pic>
      <p:sp>
        <p:nvSpPr>
          <p:cNvPr id="5" name="Rectangle 4"/>
          <p:cNvSpPr/>
          <p:nvPr/>
        </p:nvSpPr>
        <p:spPr>
          <a:xfrm>
            <a:off x="76200" y="2362200"/>
            <a:ext cx="5479500" cy="3416320"/>
          </a:xfrm>
          <a:prstGeom prst="rect">
            <a:avLst/>
          </a:prstGeom>
        </p:spPr>
        <p:txBody>
          <a:bodyPr wrap="square">
            <a:spAutoFit/>
          </a:bodyPr>
          <a:lstStyle/>
          <a:p>
            <a:pPr algn="just"/>
            <a:r>
              <a:rPr lang="en-US" sz="2400" dirty="0">
                <a:solidFill>
                  <a:schemeClr val="bg1">
                    <a:lumMod val="75000"/>
                  </a:schemeClr>
                </a:solidFill>
              </a:rPr>
              <a:t>During the NSST fusion process, source images are decomposed into low-frequency and high-frequency sub-bands. The low-frequency components typically contain the approximate information or base layers of the images, while the high-frequency components capture detailed features such as edges and textures</a:t>
            </a:r>
            <a:r>
              <a:rPr lang="en-US" sz="2400" dirty="0"/>
              <a:t>. </a:t>
            </a:r>
            <a:endParaRPr lang="en-IN" sz="2400" dirty="0"/>
          </a:p>
        </p:txBody>
      </p:sp>
    </p:spTree>
    <p:extLst>
      <p:ext uri="{BB962C8B-B14F-4D97-AF65-F5344CB8AC3E}">
        <p14:creationId xmlns:p14="http://schemas.microsoft.com/office/powerpoint/2010/main" val="6515007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520600" cy="763600"/>
          </a:xfrm>
        </p:spPr>
        <p:txBody>
          <a:bodyPr/>
          <a:lstStyle/>
          <a:p>
            <a:r>
              <a:rPr lang="en-US" dirty="0" smtClean="0">
                <a:solidFill>
                  <a:schemeClr val="accent4">
                    <a:lumMod val="75000"/>
                  </a:schemeClr>
                </a:solidFill>
                <a:latin typeface="Baskerville Old Face" panose="02020602080505020303" pitchFamily="18" charset="0"/>
                <a:ea typeface="Microsoft Yi Baiti" panose="03000500000000000000" pitchFamily="66" charset="0"/>
              </a:rPr>
              <a:t>Results :</a:t>
            </a:r>
            <a:endParaRPr lang="en-US" dirty="0">
              <a:solidFill>
                <a:schemeClr val="accent4">
                  <a:lumMod val="75000"/>
                </a:schemeClr>
              </a:solidFill>
              <a:latin typeface="Baskerville Old Face" panose="02020602080505020303" pitchFamily="18" charset="0"/>
              <a:ea typeface="Microsoft Yi Baiti" panose="03000500000000000000" pitchFamily="66" charset="0"/>
            </a:endParaRPr>
          </a:p>
        </p:txBody>
      </p:sp>
      <p:pic>
        <p:nvPicPr>
          <p:cNvPr id="11"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52337" y="762000"/>
            <a:ext cx="4191000" cy="2590800"/>
          </a:xfr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1337" y="762001"/>
            <a:ext cx="4114800" cy="2590800"/>
          </a:xfrm>
          <a:prstGeom prst="rect">
            <a:avLst/>
          </a:prstGeom>
        </p:spPr>
      </p:pic>
      <p:pic>
        <p:nvPicPr>
          <p:cNvPr id="4" name="Picture 3"/>
          <p:cNvPicPr>
            <a:picLocks noChangeAspect="1"/>
          </p:cNvPicPr>
          <p:nvPr/>
        </p:nvPicPr>
        <p:blipFill>
          <a:blip r:embed="rId4"/>
          <a:stretch>
            <a:fillRect/>
          </a:stretch>
        </p:blipFill>
        <p:spPr>
          <a:xfrm>
            <a:off x="361337" y="3962402"/>
            <a:ext cx="4114800" cy="2745888"/>
          </a:xfrm>
          <a:prstGeom prst="rect">
            <a:avLst/>
          </a:prstGeom>
        </p:spPr>
      </p:pic>
      <p:pic>
        <p:nvPicPr>
          <p:cNvPr id="5" name="Picture 4"/>
          <p:cNvPicPr>
            <a:picLocks noChangeAspect="1"/>
          </p:cNvPicPr>
          <p:nvPr/>
        </p:nvPicPr>
        <p:blipFill>
          <a:blip r:embed="rId5"/>
          <a:stretch>
            <a:fillRect/>
          </a:stretch>
        </p:blipFill>
        <p:spPr>
          <a:xfrm>
            <a:off x="4552338" y="3976515"/>
            <a:ext cx="4191000" cy="2731775"/>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3296195800"/>
              </p:ext>
            </p:extLst>
          </p:nvPr>
        </p:nvGraphicFramePr>
        <p:xfrm>
          <a:off x="990600" y="3472181"/>
          <a:ext cx="2667000" cy="396240"/>
        </p:xfrm>
        <a:graphic>
          <a:graphicData uri="http://schemas.openxmlformats.org/drawingml/2006/table">
            <a:tbl>
              <a:tblPr firstRow="1" bandRow="1">
                <a:tableStyleId>{2D5ABB26-0587-4C30-8999-92F81FD0307C}</a:tableStyleId>
              </a:tblPr>
              <a:tblGrid>
                <a:gridCol w="2667000">
                  <a:extLst>
                    <a:ext uri="{9D8B030D-6E8A-4147-A177-3AD203B41FA5}">
                      <a16:colId xmlns:a16="http://schemas.microsoft.com/office/drawing/2014/main" val="104095678"/>
                    </a:ext>
                  </a:extLst>
                </a:gridCol>
              </a:tblGrid>
              <a:tr h="370840">
                <a:tc>
                  <a:txBody>
                    <a:bodyPr/>
                    <a:lstStyle/>
                    <a:p>
                      <a:pPr algn="ctr"/>
                      <a:r>
                        <a:rPr lang="en-US" sz="2000" dirty="0" smtClean="0">
                          <a:solidFill>
                            <a:schemeClr val="bg1">
                              <a:lumMod val="75000"/>
                            </a:schemeClr>
                          </a:solidFill>
                        </a:rPr>
                        <a:t>INPUT IMAGE</a:t>
                      </a:r>
                      <a:endParaRPr lang="en-IN" sz="2000" dirty="0">
                        <a:solidFill>
                          <a:schemeClr val="bg1">
                            <a:lumMod val="75000"/>
                          </a:schemeClr>
                        </a:solidFill>
                      </a:endParaRPr>
                    </a:p>
                  </a:txBody>
                  <a:tcPr/>
                </a:tc>
                <a:extLst>
                  <a:ext uri="{0D108BD9-81ED-4DB2-BD59-A6C34878D82A}">
                    <a16:rowId xmlns:a16="http://schemas.microsoft.com/office/drawing/2014/main" val="2160373151"/>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197483907"/>
              </p:ext>
            </p:extLst>
          </p:nvPr>
        </p:nvGraphicFramePr>
        <p:xfrm>
          <a:off x="5181600" y="3473376"/>
          <a:ext cx="2667000" cy="370840"/>
        </p:xfrm>
        <a:graphic>
          <a:graphicData uri="http://schemas.openxmlformats.org/drawingml/2006/table">
            <a:tbl>
              <a:tblPr firstRow="1" bandRow="1">
                <a:tableStyleId>{2D5ABB26-0587-4C30-8999-92F81FD0307C}</a:tableStyleId>
              </a:tblPr>
              <a:tblGrid>
                <a:gridCol w="2667000">
                  <a:extLst>
                    <a:ext uri="{9D8B030D-6E8A-4147-A177-3AD203B41FA5}">
                      <a16:colId xmlns:a16="http://schemas.microsoft.com/office/drawing/2014/main" val="104095678"/>
                    </a:ext>
                  </a:extLst>
                </a:gridCol>
              </a:tblGrid>
              <a:tr h="370840">
                <a:tc>
                  <a:txBody>
                    <a:bodyPr/>
                    <a:lstStyle/>
                    <a:p>
                      <a:pPr algn="ctr"/>
                      <a:r>
                        <a:rPr lang="en-US" sz="1800" dirty="0" smtClean="0">
                          <a:solidFill>
                            <a:schemeClr val="bg1">
                              <a:lumMod val="75000"/>
                            </a:schemeClr>
                          </a:solidFill>
                        </a:rPr>
                        <a:t>RESULT</a:t>
                      </a:r>
                      <a:endParaRPr lang="en-IN" sz="1800" dirty="0">
                        <a:solidFill>
                          <a:schemeClr val="bg1">
                            <a:lumMod val="75000"/>
                          </a:schemeClr>
                        </a:solidFill>
                      </a:endParaRPr>
                    </a:p>
                  </a:txBody>
                  <a:tcPr/>
                </a:tc>
                <a:extLst>
                  <a:ext uri="{0D108BD9-81ED-4DB2-BD59-A6C34878D82A}">
                    <a16:rowId xmlns:a16="http://schemas.microsoft.com/office/drawing/2014/main" val="2160373151"/>
                  </a:ext>
                </a:extLst>
              </a:tr>
            </a:tbl>
          </a:graphicData>
        </a:graphic>
      </p:graphicFrame>
    </p:spTree>
    <p:extLst>
      <p:ext uri="{BB962C8B-B14F-4D97-AF65-F5344CB8AC3E}">
        <p14:creationId xmlns:p14="http://schemas.microsoft.com/office/powerpoint/2010/main" val="3359563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b="1" dirty="0" smtClean="0">
                <a:solidFill>
                  <a:schemeClr val="accent4">
                    <a:lumMod val="75000"/>
                  </a:schemeClr>
                </a:solidFill>
                <a:latin typeface="Times New Roman" panose="02020603050405020304" pitchFamily="18" charset="0"/>
                <a:cs typeface="Times New Roman" panose="02020603050405020304" pitchFamily="18" charset="0"/>
              </a:rPr>
              <a:t>CONTENTS</a:t>
            </a:r>
            <a:r>
              <a:rPr lang="en-IN" sz="3600" b="1" dirty="0">
                <a:solidFill>
                  <a:schemeClr val="accent4">
                    <a:lumMod val="75000"/>
                  </a:schemeClr>
                </a:solidFill>
                <a:latin typeface="Times New Roman" panose="02020603050405020304" pitchFamily="18" charset="0"/>
                <a:cs typeface="Times New Roman" panose="02020603050405020304" pitchFamily="18" charset="0"/>
              </a:rPr>
              <a:t/>
            </a:r>
            <a:br>
              <a:rPr lang="en-IN" sz="3600" b="1" dirty="0">
                <a:solidFill>
                  <a:schemeClr val="accent4">
                    <a:lumMod val="75000"/>
                  </a:schemeClr>
                </a:solidFill>
                <a:latin typeface="Times New Roman" panose="02020603050405020304" pitchFamily="18" charset="0"/>
                <a:cs typeface="Times New Roman" panose="02020603050405020304" pitchFamily="18" charset="0"/>
              </a:rPr>
            </a:br>
            <a:r>
              <a:rPr lang="en-US" sz="3600" b="1" dirty="0" smtClean="0">
                <a:solidFill>
                  <a:schemeClr val="accent4">
                    <a:lumMod val="75000"/>
                  </a:schemeClr>
                </a:solidFill>
              </a:rPr>
              <a:t> </a:t>
            </a:r>
            <a:endParaRPr lang="en-US" sz="3600" b="1" dirty="0">
              <a:solidFill>
                <a:schemeClr val="accent4">
                  <a:lumMod val="75000"/>
                </a:schemeClr>
              </a:solidFill>
            </a:endParaRPr>
          </a:p>
        </p:txBody>
      </p:sp>
      <p:sp>
        <p:nvSpPr>
          <p:cNvPr id="3" name="Rectangle 2"/>
          <p:cNvSpPr/>
          <p:nvPr/>
        </p:nvSpPr>
        <p:spPr>
          <a:xfrm>
            <a:off x="762000" y="1524000"/>
            <a:ext cx="5791200" cy="4191660"/>
          </a:xfrm>
          <a:prstGeom prst="rect">
            <a:avLst/>
          </a:prstGeom>
        </p:spPr>
        <p:txBody>
          <a:bodyPr wrap="square">
            <a:spAutoFit/>
          </a:bodyPr>
          <a:lstStyle/>
          <a:p>
            <a:pPr marL="342900" indent="-342900">
              <a:lnSpc>
                <a:spcPct val="150000"/>
              </a:lnSpc>
              <a:buFontTx/>
              <a:buAutoNum type="arabicPeriod"/>
            </a:pPr>
            <a:r>
              <a:rPr lang="en-US" sz="2000" dirty="0" smtClean="0">
                <a:solidFill>
                  <a:schemeClr val="tx1">
                    <a:lumMod val="10000"/>
                    <a:lumOff val="90000"/>
                  </a:schemeClr>
                </a:solidFill>
                <a:latin typeface="Times New Roman" panose="02020603050405020304" pitchFamily="18" charset="0"/>
                <a:cs typeface="Times New Roman" panose="02020603050405020304" pitchFamily="18" charset="0"/>
              </a:rPr>
              <a:t>ABSTRACT</a:t>
            </a:r>
            <a:endParaRPr lang="en-US" sz="2000" dirty="0" smtClean="0">
              <a:solidFill>
                <a:schemeClr val="tx1">
                  <a:lumMod val="10000"/>
                  <a:lumOff val="90000"/>
                </a:schemeClr>
              </a:solidFill>
              <a:latin typeface="Times New Roman" panose="02020603050405020304" pitchFamily="18" charset="0"/>
              <a:cs typeface="Times New Roman" panose="02020603050405020304" pitchFamily="18" charset="0"/>
            </a:endParaRPr>
          </a:p>
          <a:p>
            <a:pPr marL="342900" indent="-342900">
              <a:lnSpc>
                <a:spcPct val="150000"/>
              </a:lnSpc>
              <a:buAutoNum type="arabicPeriod"/>
            </a:pPr>
            <a:r>
              <a:rPr lang="en-US" sz="2000" dirty="0" smtClean="0">
                <a:solidFill>
                  <a:schemeClr val="tx1">
                    <a:lumMod val="10000"/>
                    <a:lumOff val="90000"/>
                  </a:schemeClr>
                </a:solidFill>
                <a:latin typeface="Times New Roman" panose="02020603050405020304" pitchFamily="18" charset="0"/>
                <a:cs typeface="Times New Roman" panose="02020603050405020304" pitchFamily="18" charset="0"/>
              </a:rPr>
              <a:t>INTRODUCTION</a:t>
            </a:r>
          </a:p>
          <a:p>
            <a:pPr marL="342900" indent="-342900">
              <a:lnSpc>
                <a:spcPct val="150000"/>
              </a:lnSpc>
              <a:buAutoNum type="arabicPeriod"/>
            </a:pPr>
            <a:r>
              <a:rPr lang="en-US" sz="2000" dirty="0" smtClean="0">
                <a:solidFill>
                  <a:schemeClr val="tx1">
                    <a:lumMod val="10000"/>
                    <a:lumOff val="90000"/>
                  </a:schemeClr>
                </a:solidFill>
                <a:latin typeface="Times New Roman" panose="02020603050405020304" pitchFamily="18" charset="0"/>
                <a:cs typeface="Times New Roman" panose="02020603050405020304" pitchFamily="18" charset="0"/>
              </a:rPr>
              <a:t>EXISTING </a:t>
            </a:r>
            <a:r>
              <a:rPr lang="en-US" sz="2000" dirty="0">
                <a:solidFill>
                  <a:schemeClr val="tx1">
                    <a:lumMod val="10000"/>
                    <a:lumOff val="90000"/>
                  </a:schemeClr>
                </a:solidFill>
                <a:latin typeface="Times New Roman" panose="02020603050405020304" pitchFamily="18" charset="0"/>
                <a:cs typeface="Times New Roman" panose="02020603050405020304" pitchFamily="18" charset="0"/>
              </a:rPr>
              <a:t>METHOD </a:t>
            </a:r>
          </a:p>
          <a:p>
            <a:pPr marL="342900" indent="-342900">
              <a:lnSpc>
                <a:spcPct val="150000"/>
              </a:lnSpc>
              <a:buAutoNum type="arabicPeriod"/>
            </a:pPr>
            <a:r>
              <a:rPr lang="en-US" sz="2000" dirty="0">
                <a:solidFill>
                  <a:schemeClr val="tx1">
                    <a:lumMod val="10000"/>
                    <a:lumOff val="90000"/>
                  </a:schemeClr>
                </a:solidFill>
                <a:latin typeface="Times New Roman" panose="02020603050405020304" pitchFamily="18" charset="0"/>
                <a:cs typeface="Times New Roman" panose="02020603050405020304" pitchFamily="18" charset="0"/>
              </a:rPr>
              <a:t>PROPOSED METHOD </a:t>
            </a:r>
          </a:p>
          <a:p>
            <a:pPr marL="342900" indent="-342900">
              <a:lnSpc>
                <a:spcPct val="150000"/>
              </a:lnSpc>
              <a:buAutoNum type="arabicPeriod"/>
            </a:pPr>
            <a:r>
              <a:rPr lang="en-US" sz="2000" dirty="0">
                <a:solidFill>
                  <a:schemeClr val="tx1">
                    <a:lumMod val="10000"/>
                    <a:lumOff val="90000"/>
                  </a:schemeClr>
                </a:solidFill>
                <a:latin typeface="Times New Roman" panose="02020603050405020304" pitchFamily="18" charset="0"/>
                <a:cs typeface="Times New Roman" panose="02020603050405020304" pitchFamily="18" charset="0"/>
              </a:rPr>
              <a:t>SOFTWARE REQUIREMENTS</a:t>
            </a:r>
          </a:p>
          <a:p>
            <a:pPr marL="342900" indent="-342900">
              <a:lnSpc>
                <a:spcPct val="150000"/>
              </a:lnSpc>
              <a:buAutoNum type="arabicPeriod"/>
            </a:pPr>
            <a:r>
              <a:rPr lang="en-US" sz="2000" dirty="0">
                <a:solidFill>
                  <a:schemeClr val="tx1">
                    <a:lumMod val="10000"/>
                    <a:lumOff val="90000"/>
                  </a:schemeClr>
                </a:solidFill>
                <a:latin typeface="Times New Roman" panose="02020603050405020304" pitchFamily="18" charset="0"/>
                <a:cs typeface="Times New Roman" panose="02020603050405020304" pitchFamily="18" charset="0"/>
              </a:rPr>
              <a:t>RESULTS </a:t>
            </a:r>
          </a:p>
          <a:p>
            <a:pPr marL="342900" indent="-342900">
              <a:lnSpc>
                <a:spcPct val="150000"/>
              </a:lnSpc>
              <a:buAutoNum type="arabicPeriod"/>
            </a:pPr>
            <a:r>
              <a:rPr lang="en-US" sz="2000" dirty="0">
                <a:solidFill>
                  <a:schemeClr val="tx1">
                    <a:lumMod val="10000"/>
                    <a:lumOff val="90000"/>
                  </a:schemeClr>
                </a:solidFill>
                <a:latin typeface="Times New Roman" panose="02020603050405020304" pitchFamily="18" charset="0"/>
                <a:cs typeface="Times New Roman" panose="02020603050405020304" pitchFamily="18" charset="0"/>
              </a:rPr>
              <a:t>CONCLUSION </a:t>
            </a:r>
          </a:p>
          <a:p>
            <a:pPr marL="342900" indent="-342900">
              <a:lnSpc>
                <a:spcPct val="150000"/>
              </a:lnSpc>
              <a:buAutoNum type="arabicPeriod"/>
            </a:pPr>
            <a:r>
              <a:rPr lang="en-US" sz="2000" dirty="0">
                <a:solidFill>
                  <a:schemeClr val="tx1">
                    <a:lumMod val="10000"/>
                    <a:lumOff val="90000"/>
                  </a:schemeClr>
                </a:solidFill>
                <a:latin typeface="Times New Roman" panose="02020603050405020304" pitchFamily="18" charset="0"/>
                <a:cs typeface="Times New Roman" panose="02020603050405020304" pitchFamily="18" charset="0"/>
              </a:rPr>
              <a:t>FUTURE SCOPE </a:t>
            </a:r>
          </a:p>
          <a:p>
            <a:pPr marL="342900" indent="-342900">
              <a:lnSpc>
                <a:spcPct val="150000"/>
              </a:lnSpc>
              <a:buAutoNum type="arabicPeriod"/>
            </a:pPr>
            <a:r>
              <a:rPr lang="en-US" sz="2000" dirty="0">
                <a:solidFill>
                  <a:schemeClr val="tx1">
                    <a:lumMod val="10000"/>
                    <a:lumOff val="90000"/>
                  </a:schemeClr>
                </a:solidFill>
                <a:latin typeface="Times New Roman" panose="02020603050405020304" pitchFamily="18" charset="0"/>
                <a:cs typeface="Times New Roman" panose="02020603050405020304" pitchFamily="18" charset="0"/>
              </a:rPr>
              <a:t>REFERENCE</a:t>
            </a:r>
            <a:endParaRPr lang="en-US" sz="2000" dirty="0">
              <a:solidFill>
                <a:schemeClr val="tx1">
                  <a:lumMod val="10000"/>
                  <a:lumOff val="90000"/>
                </a:schemeClr>
              </a:solidFill>
            </a:endParaRPr>
          </a:p>
        </p:txBody>
      </p:sp>
    </p:spTree>
    <p:extLst>
      <p:ext uri="{BB962C8B-B14F-4D97-AF65-F5344CB8AC3E}">
        <p14:creationId xmlns:p14="http://schemas.microsoft.com/office/powerpoint/2010/main" val="10956922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ext uri="{D42A27DB-BD31-4B8C-83A1-F6EECF244321}">
                <p14:modId xmlns:p14="http://schemas.microsoft.com/office/powerpoint/2010/main" val="257265052"/>
              </p:ext>
            </p:extLst>
          </p:nvPr>
        </p:nvGraphicFramePr>
        <p:xfrm>
          <a:off x="1371600" y="2590800"/>
          <a:ext cx="6781800" cy="3581400"/>
        </p:xfrm>
        <a:graphic>
          <a:graphicData uri="http://schemas.openxmlformats.org/drawingml/2006/table">
            <a:tbl>
              <a:tblPr firstRow="1" bandRow="1">
                <a:tableStyleId>{9D7B26C5-4107-4FEC-AEDC-1716B250A1EF}</a:tableStyleId>
              </a:tblPr>
              <a:tblGrid>
                <a:gridCol w="6781800">
                  <a:extLst>
                    <a:ext uri="{9D8B030D-6E8A-4147-A177-3AD203B41FA5}">
                      <a16:colId xmlns:a16="http://schemas.microsoft.com/office/drawing/2014/main" val="1555157152"/>
                    </a:ext>
                  </a:extLst>
                </a:gridCol>
              </a:tblGrid>
              <a:tr h="3581400">
                <a:tc>
                  <a:txBody>
                    <a:bodyPr/>
                    <a:lstStyle/>
                    <a:p>
                      <a:pPr marL="342900" indent="-342900">
                        <a:buClr>
                          <a:schemeClr val="bg2"/>
                        </a:buClr>
                        <a:buFont typeface="+mj-lt"/>
                        <a:buAutoNum type="arabicPeriod"/>
                      </a:pPr>
                      <a:r>
                        <a:rPr lang="en-IN" sz="1800" b="1" dirty="0" smtClean="0">
                          <a:solidFill>
                            <a:schemeClr val="bg1">
                              <a:lumMod val="95000"/>
                            </a:schemeClr>
                          </a:solidFill>
                          <a:latin typeface="Times New Roman" panose="02020603050405020304" pitchFamily="18" charset="0"/>
                          <a:cs typeface="Times New Roman" panose="02020603050405020304" pitchFamily="18" charset="0"/>
                        </a:rPr>
                        <a:t>PCIQ (Perceptual Color Image Quality)</a:t>
                      </a:r>
                      <a:endParaRPr lang="en-IN" sz="1800" dirty="0" smtClean="0">
                        <a:solidFill>
                          <a:schemeClr val="bg1">
                            <a:lumMod val="95000"/>
                          </a:schemeClr>
                        </a:solidFill>
                        <a:latin typeface="Times New Roman" panose="02020603050405020304" pitchFamily="18" charset="0"/>
                        <a:cs typeface="Times New Roman" panose="02020603050405020304" pitchFamily="18" charset="0"/>
                      </a:endParaRPr>
                    </a:p>
                    <a:p>
                      <a:pPr marL="285750" lvl="8" indent="-285750">
                        <a:buClr>
                          <a:schemeClr val="bg2"/>
                        </a:buClr>
                        <a:buSzPct val="91000"/>
                        <a:buFont typeface="Arial" panose="020B0604020202020204" pitchFamily="34" charset="0"/>
                        <a:buChar char="•"/>
                      </a:pPr>
                      <a:r>
                        <a:rPr lang="en-IN" sz="1800" b="0" dirty="0" smtClean="0">
                          <a:solidFill>
                            <a:schemeClr val="bg1">
                              <a:lumMod val="95000"/>
                            </a:schemeClr>
                          </a:solidFill>
                          <a:latin typeface="Times New Roman" panose="02020603050405020304" pitchFamily="18" charset="0"/>
                          <a:cs typeface="Times New Roman" panose="02020603050405020304" pitchFamily="18" charset="0"/>
                        </a:rPr>
                        <a:t>Focus: Color preservation and natural appearance.</a:t>
                      </a:r>
                    </a:p>
                    <a:p>
                      <a:pPr marL="285750" lvl="8" indent="-285750">
                        <a:buClr>
                          <a:schemeClr val="bg2"/>
                        </a:buClr>
                        <a:buSzPct val="91000"/>
                        <a:buFont typeface="Arial" panose="020B0604020202020204" pitchFamily="34" charset="0"/>
                        <a:buChar char="•"/>
                      </a:pPr>
                      <a:r>
                        <a:rPr lang="en-IN" sz="1800" b="0" dirty="0" smtClean="0">
                          <a:solidFill>
                            <a:schemeClr val="bg1">
                              <a:lumMod val="95000"/>
                            </a:schemeClr>
                          </a:solidFill>
                          <a:latin typeface="Times New Roman" panose="02020603050405020304" pitchFamily="18" charset="0"/>
                          <a:cs typeface="Times New Roman" panose="02020603050405020304" pitchFamily="18" charset="0"/>
                        </a:rPr>
                        <a:t>Ideal Range: 0.5 to 1.0 (closer to 1 is better).</a:t>
                      </a:r>
                    </a:p>
                    <a:p>
                      <a:pPr marL="342900" indent="-342900">
                        <a:buClr>
                          <a:schemeClr val="bg2"/>
                        </a:buClr>
                        <a:buFont typeface="+mj-lt"/>
                        <a:buAutoNum type="arabicPeriod"/>
                      </a:pPr>
                      <a:r>
                        <a:rPr lang="en-IN" sz="1800" b="1" dirty="0" smtClean="0">
                          <a:solidFill>
                            <a:schemeClr val="bg1">
                              <a:lumMod val="95000"/>
                            </a:schemeClr>
                          </a:solidFill>
                          <a:latin typeface="Times New Roman" panose="02020603050405020304" pitchFamily="18" charset="0"/>
                          <a:cs typeface="Times New Roman" panose="02020603050405020304" pitchFamily="18" charset="0"/>
                        </a:rPr>
                        <a:t>UCIQE (Underwater Color Image Quality Evaluation)</a:t>
                      </a:r>
                      <a:endParaRPr lang="en-IN" sz="1800" dirty="0" smtClean="0">
                        <a:solidFill>
                          <a:schemeClr val="bg1">
                            <a:lumMod val="95000"/>
                          </a:schemeClr>
                        </a:solidFill>
                        <a:latin typeface="Times New Roman" panose="02020603050405020304" pitchFamily="18" charset="0"/>
                        <a:cs typeface="Times New Roman" panose="02020603050405020304" pitchFamily="18" charset="0"/>
                      </a:endParaRPr>
                    </a:p>
                    <a:p>
                      <a:pPr marL="285750" lvl="8" indent="-285750">
                        <a:buClr>
                          <a:schemeClr val="bg2"/>
                        </a:buClr>
                        <a:buSzPct val="91000"/>
                        <a:buFont typeface="Arial" panose="020B0604020202020204" pitchFamily="34" charset="0"/>
                        <a:buChar char="•"/>
                      </a:pPr>
                      <a:r>
                        <a:rPr lang="en-IN" sz="1800" b="0" dirty="0" smtClean="0">
                          <a:solidFill>
                            <a:schemeClr val="bg1">
                              <a:lumMod val="95000"/>
                            </a:schemeClr>
                          </a:solidFill>
                          <a:latin typeface="Times New Roman" panose="02020603050405020304" pitchFamily="18" charset="0"/>
                          <a:cs typeface="Times New Roman" panose="02020603050405020304" pitchFamily="18" charset="0"/>
                        </a:rPr>
                        <a:t>Focus: Chroma, contrast, and sharpness.</a:t>
                      </a:r>
                    </a:p>
                    <a:p>
                      <a:pPr marL="285750" lvl="8" indent="-285750">
                        <a:buClr>
                          <a:schemeClr val="bg2"/>
                        </a:buClr>
                        <a:buSzPct val="91000"/>
                        <a:buFont typeface="Arial" panose="020B0604020202020204" pitchFamily="34" charset="0"/>
                        <a:buChar char="•"/>
                      </a:pPr>
                      <a:r>
                        <a:rPr lang="en-IN" sz="1800" b="0" dirty="0" smtClean="0">
                          <a:solidFill>
                            <a:schemeClr val="bg1">
                              <a:lumMod val="95000"/>
                            </a:schemeClr>
                          </a:solidFill>
                          <a:latin typeface="Times New Roman" panose="02020603050405020304" pitchFamily="18" charset="0"/>
                          <a:cs typeface="Times New Roman" panose="02020603050405020304" pitchFamily="18" charset="0"/>
                        </a:rPr>
                        <a:t>Ideal Range: 5 to 10 (values &gt;5 indicate better clarity).</a:t>
                      </a:r>
                    </a:p>
                    <a:p>
                      <a:pPr marL="342900" indent="-342900">
                        <a:buClr>
                          <a:schemeClr val="bg2"/>
                        </a:buClr>
                        <a:buFont typeface="+mj-lt"/>
                        <a:buAutoNum type="arabicPeriod"/>
                      </a:pPr>
                      <a:r>
                        <a:rPr lang="en-IN" sz="1800" b="1" dirty="0" smtClean="0">
                          <a:solidFill>
                            <a:schemeClr val="bg1">
                              <a:lumMod val="95000"/>
                            </a:schemeClr>
                          </a:solidFill>
                          <a:latin typeface="Times New Roman" panose="02020603050405020304" pitchFamily="18" charset="0"/>
                          <a:cs typeface="Times New Roman" panose="02020603050405020304" pitchFamily="18" charset="0"/>
                        </a:rPr>
                        <a:t>UIQM (Underwater Image Quality Measure)</a:t>
                      </a:r>
                      <a:endParaRPr lang="en-IN" sz="1800" dirty="0" smtClean="0">
                        <a:solidFill>
                          <a:schemeClr val="bg1">
                            <a:lumMod val="95000"/>
                          </a:schemeClr>
                        </a:solidFill>
                        <a:latin typeface="Times New Roman" panose="02020603050405020304" pitchFamily="18" charset="0"/>
                        <a:cs typeface="Times New Roman" panose="02020603050405020304" pitchFamily="18" charset="0"/>
                      </a:endParaRPr>
                    </a:p>
                    <a:p>
                      <a:pPr marL="285750" lvl="8" indent="-285750">
                        <a:buClr>
                          <a:schemeClr val="bg2"/>
                        </a:buClr>
                        <a:buSzPct val="91000"/>
                        <a:buFont typeface="Arial" panose="020B0604020202020204" pitchFamily="34" charset="0"/>
                        <a:buChar char="•"/>
                      </a:pPr>
                      <a:r>
                        <a:rPr lang="en-IN" sz="1800" b="0" dirty="0" smtClean="0">
                          <a:solidFill>
                            <a:schemeClr val="bg1">
                              <a:lumMod val="95000"/>
                            </a:schemeClr>
                          </a:solidFill>
                          <a:latin typeface="Times New Roman" panose="02020603050405020304" pitchFamily="18" charset="0"/>
                          <a:cs typeface="Times New Roman" panose="02020603050405020304" pitchFamily="18" charset="0"/>
                        </a:rPr>
                        <a:t>Focus: Combines </a:t>
                      </a:r>
                      <a:r>
                        <a:rPr lang="en-IN" sz="1800" b="0" dirty="0" err="1" smtClean="0">
                          <a:solidFill>
                            <a:schemeClr val="bg1">
                              <a:lumMod val="95000"/>
                            </a:schemeClr>
                          </a:solidFill>
                          <a:latin typeface="Times New Roman" panose="02020603050405020304" pitchFamily="18" charset="0"/>
                          <a:cs typeface="Times New Roman" panose="02020603050405020304" pitchFamily="18" charset="0"/>
                        </a:rPr>
                        <a:t>colorfulness</a:t>
                      </a:r>
                      <a:r>
                        <a:rPr lang="en-IN" sz="1800" b="0" dirty="0" smtClean="0">
                          <a:solidFill>
                            <a:schemeClr val="bg1">
                              <a:lumMod val="95000"/>
                            </a:schemeClr>
                          </a:solidFill>
                          <a:latin typeface="Times New Roman" panose="02020603050405020304" pitchFamily="18" charset="0"/>
                          <a:cs typeface="Times New Roman" panose="02020603050405020304" pitchFamily="18" charset="0"/>
                        </a:rPr>
                        <a:t>, sharpness, and contrast.</a:t>
                      </a:r>
                    </a:p>
                    <a:p>
                      <a:pPr marL="285750" lvl="8" indent="-285750">
                        <a:buClr>
                          <a:schemeClr val="bg2"/>
                        </a:buClr>
                        <a:buSzPct val="91000"/>
                        <a:buFont typeface="Arial" panose="020B0604020202020204" pitchFamily="34" charset="0"/>
                        <a:buChar char="•"/>
                      </a:pPr>
                      <a:r>
                        <a:rPr lang="en-IN" sz="1800" b="0" dirty="0" smtClean="0">
                          <a:solidFill>
                            <a:schemeClr val="bg1">
                              <a:lumMod val="95000"/>
                            </a:schemeClr>
                          </a:solidFill>
                          <a:latin typeface="Times New Roman" panose="02020603050405020304" pitchFamily="18" charset="0"/>
                          <a:cs typeface="Times New Roman" panose="02020603050405020304" pitchFamily="18" charset="0"/>
                        </a:rPr>
                        <a:t>Ideal Range: 10 to 40 (values &gt;25 indicate high quality).</a:t>
                      </a:r>
                    </a:p>
                    <a:p>
                      <a:pPr marL="342900" indent="-342900">
                        <a:buClr>
                          <a:schemeClr val="bg2"/>
                        </a:buClr>
                        <a:buFont typeface="+mj-lt"/>
                        <a:buAutoNum type="arabicPeriod"/>
                      </a:pPr>
                      <a:r>
                        <a:rPr lang="en-IN" sz="1800" b="1" dirty="0" smtClean="0">
                          <a:solidFill>
                            <a:schemeClr val="bg1">
                              <a:lumMod val="95000"/>
                            </a:schemeClr>
                          </a:solidFill>
                          <a:latin typeface="Times New Roman" panose="02020603050405020304" pitchFamily="18" charset="0"/>
                          <a:cs typeface="Times New Roman" panose="02020603050405020304" pitchFamily="18" charset="0"/>
                        </a:rPr>
                        <a:t>IE (Image Entropy)</a:t>
                      </a:r>
                      <a:endParaRPr lang="en-IN" sz="1800" dirty="0" smtClean="0">
                        <a:solidFill>
                          <a:schemeClr val="bg1">
                            <a:lumMod val="95000"/>
                          </a:schemeClr>
                        </a:solidFill>
                        <a:latin typeface="Times New Roman" panose="02020603050405020304" pitchFamily="18" charset="0"/>
                        <a:cs typeface="Times New Roman" panose="02020603050405020304" pitchFamily="18" charset="0"/>
                      </a:endParaRPr>
                    </a:p>
                    <a:p>
                      <a:pPr marL="285750" lvl="8" indent="-285750">
                        <a:buClr>
                          <a:schemeClr val="bg2"/>
                        </a:buClr>
                        <a:buSzPct val="91000"/>
                        <a:buFont typeface="Arial" panose="020B0604020202020204" pitchFamily="34" charset="0"/>
                        <a:buChar char="•"/>
                      </a:pPr>
                      <a:r>
                        <a:rPr lang="en-IN" sz="1800" b="0" dirty="0" smtClean="0">
                          <a:solidFill>
                            <a:schemeClr val="bg1">
                              <a:lumMod val="95000"/>
                            </a:schemeClr>
                          </a:solidFill>
                          <a:latin typeface="Times New Roman" panose="02020603050405020304" pitchFamily="18" charset="0"/>
                          <a:cs typeface="Times New Roman" panose="02020603050405020304" pitchFamily="18" charset="0"/>
                        </a:rPr>
                        <a:t>Focus: Detail and information content.</a:t>
                      </a:r>
                    </a:p>
                    <a:p>
                      <a:pPr marL="285750" lvl="8" indent="-285750">
                        <a:buClr>
                          <a:schemeClr val="bg2"/>
                        </a:buClr>
                        <a:buSzPct val="91000"/>
                        <a:buFont typeface="Arial" panose="020B0604020202020204" pitchFamily="34" charset="0"/>
                        <a:buChar char="•"/>
                      </a:pPr>
                      <a:r>
                        <a:rPr lang="en-IN" sz="1800" b="0" dirty="0" smtClean="0">
                          <a:solidFill>
                            <a:schemeClr val="bg1">
                              <a:lumMod val="95000"/>
                            </a:schemeClr>
                          </a:solidFill>
                          <a:latin typeface="Times New Roman" panose="02020603050405020304" pitchFamily="18" charset="0"/>
                          <a:cs typeface="Times New Roman" panose="02020603050405020304" pitchFamily="18" charset="0"/>
                        </a:rPr>
                        <a:t>Ideal: Higher values are better (preferably &gt;6).</a:t>
                      </a:r>
                      <a:endParaRPr lang="en-IN" sz="1800" b="0" dirty="0">
                        <a:solidFill>
                          <a:schemeClr val="bg1">
                            <a:lumMod val="95000"/>
                          </a:schemeClr>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8664541"/>
                  </a:ext>
                </a:extLst>
              </a:tr>
            </a:tbl>
          </a:graphicData>
        </a:graphic>
      </p:graphicFrame>
      <p:pic>
        <p:nvPicPr>
          <p:cNvPr id="11" name="Picture 10"/>
          <p:cNvPicPr/>
          <p:nvPr/>
        </p:nvPicPr>
        <p:blipFill>
          <a:blip r:embed="rId2">
            <a:extLst>
              <a:ext uri="{28A0092B-C50C-407E-A947-70E740481C1C}">
                <a14:useLocalDpi xmlns:a14="http://schemas.microsoft.com/office/drawing/2010/main" val="0"/>
              </a:ext>
            </a:extLst>
          </a:blip>
          <a:stretch>
            <a:fillRect/>
          </a:stretch>
        </p:blipFill>
        <p:spPr>
          <a:xfrm>
            <a:off x="1676400" y="1371600"/>
            <a:ext cx="5943600" cy="1143000"/>
          </a:xfrm>
          <a:prstGeom prst="rect">
            <a:avLst/>
          </a:prstGeom>
        </p:spPr>
      </p:pic>
      <p:graphicFrame>
        <p:nvGraphicFramePr>
          <p:cNvPr id="12" name="Table 11"/>
          <p:cNvGraphicFramePr>
            <a:graphicFrameLocks noGrp="1"/>
          </p:cNvGraphicFramePr>
          <p:nvPr>
            <p:extLst>
              <p:ext uri="{D42A27DB-BD31-4B8C-83A1-F6EECF244321}">
                <p14:modId xmlns:p14="http://schemas.microsoft.com/office/powerpoint/2010/main" val="2123215518"/>
              </p:ext>
            </p:extLst>
          </p:nvPr>
        </p:nvGraphicFramePr>
        <p:xfrm>
          <a:off x="1371600" y="685800"/>
          <a:ext cx="6096000" cy="457200"/>
        </p:xfrm>
        <a:graphic>
          <a:graphicData uri="http://schemas.openxmlformats.org/drawingml/2006/table">
            <a:tbl>
              <a:tblPr firstRow="1" bandRow="1">
                <a:tableStyleId>{2D5ABB26-0587-4C30-8999-92F81FD0307C}</a:tableStyleId>
              </a:tblPr>
              <a:tblGrid>
                <a:gridCol w="6096000">
                  <a:extLst>
                    <a:ext uri="{9D8B030D-6E8A-4147-A177-3AD203B41FA5}">
                      <a16:colId xmlns:a16="http://schemas.microsoft.com/office/drawing/2014/main" val="1675960843"/>
                    </a:ext>
                  </a:extLst>
                </a:gridCol>
              </a:tblGrid>
              <a:tr h="370840">
                <a:tc>
                  <a:txBody>
                    <a:bodyPr/>
                    <a:lstStyle/>
                    <a:p>
                      <a:r>
                        <a:rPr lang="en-IN" sz="2400" b="1" i="0" u="none" strike="noStrike" cap="none" dirty="0" smtClean="0">
                          <a:solidFill>
                            <a:schemeClr val="accent4">
                              <a:lumMod val="75000"/>
                            </a:schemeClr>
                          </a:solidFill>
                          <a:effectLst/>
                          <a:latin typeface="Times New Roman" panose="02020603050405020304" pitchFamily="18" charset="0"/>
                          <a:ea typeface="+mn-ea"/>
                          <a:cs typeface="Times New Roman" panose="02020603050405020304" pitchFamily="18" charset="0"/>
                          <a:sym typeface="Arial"/>
                        </a:rPr>
                        <a:t>Underwater Image </a:t>
                      </a:r>
                      <a:r>
                        <a:rPr lang="en-IN" sz="2400" b="1" u="none" strike="noStrike" cap="none" dirty="0" smtClean="0">
                          <a:solidFill>
                            <a:schemeClr val="accent4">
                              <a:lumMod val="75000"/>
                            </a:schemeClr>
                          </a:solidFill>
                          <a:effectLst/>
                          <a:latin typeface="Times New Roman" panose="02020603050405020304" pitchFamily="18" charset="0"/>
                          <a:cs typeface="Times New Roman" panose="02020603050405020304" pitchFamily="18" charset="0"/>
                          <a:sym typeface="Arial"/>
                        </a:rPr>
                        <a:t>Quality Metrics :</a:t>
                      </a:r>
                      <a:endParaRPr lang="en-IN" sz="2400" b="1" dirty="0">
                        <a:solidFill>
                          <a:schemeClr val="accent4">
                            <a:lumMod val="75000"/>
                          </a:schemeClr>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55663086"/>
                  </a:ext>
                </a:extLst>
              </a:tr>
            </a:tbl>
          </a:graphicData>
        </a:graphic>
      </p:graphicFrame>
    </p:spTree>
    <p:extLst>
      <p:ext uri="{BB962C8B-B14F-4D97-AF65-F5344CB8AC3E}">
        <p14:creationId xmlns:p14="http://schemas.microsoft.com/office/powerpoint/2010/main" val="22318574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p:nvPr/>
        </p:nvPicPr>
        <p:blipFill>
          <a:blip r:embed="rId2"/>
          <a:stretch>
            <a:fillRect/>
          </a:stretch>
        </p:blipFill>
        <p:spPr>
          <a:xfrm>
            <a:off x="990600" y="609600"/>
            <a:ext cx="7723822" cy="5566727"/>
          </a:xfrm>
          <a:prstGeom prst="rect">
            <a:avLst/>
          </a:prstGeom>
        </p:spPr>
      </p:pic>
    </p:spTree>
    <p:extLst>
      <p:ext uri="{BB962C8B-B14F-4D97-AF65-F5344CB8AC3E}">
        <p14:creationId xmlns:p14="http://schemas.microsoft.com/office/powerpoint/2010/main" val="27459335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990600" y="1143000"/>
            <a:ext cx="7342822" cy="5249227"/>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2169316794"/>
              </p:ext>
            </p:extLst>
          </p:nvPr>
        </p:nvGraphicFramePr>
        <p:xfrm>
          <a:off x="964223" y="533400"/>
          <a:ext cx="6096000" cy="457200"/>
        </p:xfrm>
        <a:graphic>
          <a:graphicData uri="http://schemas.openxmlformats.org/drawingml/2006/table">
            <a:tbl>
              <a:tblPr firstRow="1" bandRow="1">
                <a:tableStyleId>{9D7B26C5-4107-4FEC-AEDC-1716B250A1EF}</a:tableStyleId>
              </a:tblPr>
              <a:tblGrid>
                <a:gridCol w="6096000">
                  <a:extLst>
                    <a:ext uri="{9D8B030D-6E8A-4147-A177-3AD203B41FA5}">
                      <a16:colId xmlns:a16="http://schemas.microsoft.com/office/drawing/2014/main" val="1895662430"/>
                    </a:ext>
                  </a:extLst>
                </a:gridCol>
              </a:tblGrid>
              <a:tr h="370840">
                <a:tc>
                  <a:txBody>
                    <a:bodyPr/>
                    <a:lstStyle/>
                    <a:p>
                      <a:r>
                        <a:rPr lang="en-US" sz="2400" dirty="0" smtClean="0">
                          <a:solidFill>
                            <a:schemeClr val="accent4">
                              <a:lumMod val="75000"/>
                            </a:schemeClr>
                          </a:solidFill>
                          <a:latin typeface="Times New Roman" panose="02020603050405020304" pitchFamily="18" charset="0"/>
                          <a:cs typeface="Times New Roman" panose="02020603050405020304" pitchFamily="18" charset="0"/>
                        </a:rPr>
                        <a:t>RBG</a:t>
                      </a:r>
                      <a:r>
                        <a:rPr lang="en-US" sz="2400" baseline="0" dirty="0" smtClean="0">
                          <a:solidFill>
                            <a:schemeClr val="accent4">
                              <a:lumMod val="75000"/>
                            </a:schemeClr>
                          </a:solidFill>
                          <a:latin typeface="Times New Roman" panose="02020603050405020304" pitchFamily="18" charset="0"/>
                          <a:cs typeface="Times New Roman" panose="02020603050405020304" pitchFamily="18" charset="0"/>
                        </a:rPr>
                        <a:t> Histogram</a:t>
                      </a:r>
                      <a:endParaRPr lang="en-IN" sz="2400" dirty="0">
                        <a:solidFill>
                          <a:schemeClr val="accent4">
                            <a:lumMod val="75000"/>
                          </a:schemeClr>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93047833"/>
                  </a:ext>
                </a:extLst>
              </a:tr>
            </a:tbl>
          </a:graphicData>
        </a:graphic>
      </p:graphicFrame>
    </p:spTree>
    <p:extLst>
      <p:ext uri="{BB962C8B-B14F-4D97-AF65-F5344CB8AC3E}">
        <p14:creationId xmlns:p14="http://schemas.microsoft.com/office/powerpoint/2010/main" val="22607001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4">
                    <a:lumMod val="75000"/>
                  </a:schemeClr>
                </a:solidFill>
                <a:latin typeface="Times New Roman"/>
              </a:rPr>
              <a:t>CONCLUSION</a:t>
            </a:r>
            <a:endParaRPr lang="en-US" dirty="0">
              <a:solidFill>
                <a:schemeClr val="accent4">
                  <a:lumMod val="75000"/>
                </a:schemeClr>
              </a:solidFill>
            </a:endParaRPr>
          </a:p>
        </p:txBody>
      </p:sp>
      <p:sp>
        <p:nvSpPr>
          <p:cNvPr id="3" name="Content Placeholder 2"/>
          <p:cNvSpPr>
            <a:spLocks noGrp="1"/>
          </p:cNvSpPr>
          <p:nvPr>
            <p:ph idx="1"/>
          </p:nvPr>
        </p:nvSpPr>
        <p:spPr/>
        <p:txBody>
          <a:bodyPr/>
          <a:lstStyle/>
          <a:p>
            <a:pPr algn="just"/>
            <a:r>
              <a:rPr lang="en-US" sz="2400" dirty="0"/>
              <a:t>The complex underwater environment causes the problems about color distortion, low contrast and image blur. Aiming at these phenomena, we propose an underwater image enhancement algorithm based on adaptive color correction and improved </a:t>
            </a:r>
            <a:r>
              <a:rPr lang="en-US" sz="2400" dirty="0" err="1"/>
              <a:t>Retinex</a:t>
            </a:r>
            <a:r>
              <a:rPr lang="en-US" sz="2400" dirty="0"/>
              <a:t> algorithm. The designed adaptive color correction algorithm can effectively remove various color distortion. The improved </a:t>
            </a:r>
            <a:r>
              <a:rPr lang="en-US" sz="2400" dirty="0" err="1"/>
              <a:t>Retinex</a:t>
            </a:r>
            <a:r>
              <a:rPr lang="en-US" sz="2400" dirty="0"/>
              <a:t> algorithm can enhance the details and edges of the color corrected image. The detail enhanced image and the edge enhanced image are fused through NSST to produce the final enhanced image. </a:t>
            </a:r>
          </a:p>
          <a:p>
            <a:endParaRPr lang="en-US" dirty="0"/>
          </a:p>
        </p:txBody>
      </p:sp>
    </p:spTree>
    <p:extLst>
      <p:ext uri="{BB962C8B-B14F-4D97-AF65-F5344CB8AC3E}">
        <p14:creationId xmlns:p14="http://schemas.microsoft.com/office/powerpoint/2010/main" val="8429442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4">
                    <a:lumMod val="75000"/>
                  </a:schemeClr>
                </a:solidFill>
                <a:latin typeface="Times New Roman"/>
              </a:rPr>
              <a:t>FUTURE</a:t>
            </a:r>
            <a:r>
              <a:rPr lang="en-US" b="1" dirty="0">
                <a:solidFill>
                  <a:srgbClr val="FF0000"/>
                </a:solidFill>
                <a:latin typeface="Times New Roman"/>
              </a:rPr>
              <a:t> </a:t>
            </a:r>
            <a:r>
              <a:rPr lang="en-US" b="1" dirty="0">
                <a:solidFill>
                  <a:schemeClr val="accent4">
                    <a:lumMod val="75000"/>
                  </a:schemeClr>
                </a:solidFill>
                <a:latin typeface="Times New Roman"/>
              </a:rPr>
              <a:t>SCOPE</a:t>
            </a:r>
            <a:endParaRPr lang="en-US" dirty="0">
              <a:solidFill>
                <a:schemeClr val="accent4">
                  <a:lumMod val="75000"/>
                </a:schemeClr>
              </a:solidFill>
            </a:endParaRPr>
          </a:p>
        </p:txBody>
      </p:sp>
      <p:sp>
        <p:nvSpPr>
          <p:cNvPr id="3" name="Content Placeholder 2"/>
          <p:cNvSpPr>
            <a:spLocks noGrp="1"/>
          </p:cNvSpPr>
          <p:nvPr>
            <p:ph idx="1"/>
          </p:nvPr>
        </p:nvSpPr>
        <p:spPr>
          <a:xfrm>
            <a:off x="304800" y="1371600"/>
            <a:ext cx="8603700" cy="5321367"/>
          </a:xfrm>
        </p:spPr>
        <p:txBody>
          <a:bodyPr/>
          <a:lstStyle/>
          <a:p>
            <a:pPr>
              <a:lnSpc>
                <a:spcPct val="150000"/>
              </a:lnSpc>
              <a:defRPr sz="2000">
                <a:latin typeface="Times New Roman"/>
              </a:defRPr>
            </a:pPr>
            <a:r>
              <a:rPr lang="en-IN" dirty="0"/>
              <a:t>AI &amp; Deep Learning Integration: </a:t>
            </a:r>
          </a:p>
          <a:p>
            <a:pPr>
              <a:lnSpc>
                <a:spcPct val="150000"/>
              </a:lnSpc>
              <a:defRPr sz="2000">
                <a:latin typeface="Times New Roman"/>
              </a:defRPr>
            </a:pPr>
            <a:r>
              <a:rPr lang="en-IN" dirty="0" smtClean="0"/>
              <a:t>CNNs </a:t>
            </a:r>
            <a:r>
              <a:rPr lang="en-IN" dirty="0"/>
              <a:t>and GANs for automated image enhancement.</a:t>
            </a:r>
          </a:p>
          <a:p>
            <a:pPr>
              <a:lnSpc>
                <a:spcPct val="150000"/>
              </a:lnSpc>
              <a:defRPr sz="2000">
                <a:latin typeface="Times New Roman"/>
              </a:defRPr>
            </a:pPr>
            <a:r>
              <a:rPr lang="en-IN" dirty="0"/>
              <a:t> </a:t>
            </a:r>
            <a:r>
              <a:rPr lang="en-IN" dirty="0" smtClean="0"/>
              <a:t>AI-driven </a:t>
            </a:r>
            <a:r>
              <a:rPr lang="en-IN" dirty="0"/>
              <a:t>self-learning models for adaptive enhancement.</a:t>
            </a:r>
          </a:p>
          <a:p>
            <a:pPr>
              <a:lnSpc>
                <a:spcPct val="150000"/>
              </a:lnSpc>
              <a:defRPr sz="2000">
                <a:latin typeface="Times New Roman"/>
              </a:defRPr>
            </a:pPr>
            <a:r>
              <a:rPr lang="en-IN" dirty="0"/>
              <a:t> </a:t>
            </a:r>
            <a:r>
              <a:rPr lang="en-IN" dirty="0" smtClean="0"/>
              <a:t>Automated </a:t>
            </a:r>
            <a:r>
              <a:rPr lang="en-IN" dirty="0"/>
              <a:t>feature extraction for marine research. </a:t>
            </a:r>
          </a:p>
          <a:p>
            <a:pPr>
              <a:lnSpc>
                <a:spcPct val="150000"/>
              </a:lnSpc>
              <a:defRPr sz="2000">
                <a:latin typeface="Times New Roman"/>
              </a:defRPr>
            </a:pPr>
            <a:r>
              <a:rPr lang="en-IN" dirty="0"/>
              <a:t> </a:t>
            </a:r>
            <a:r>
              <a:rPr lang="en-IN" dirty="0" smtClean="0"/>
              <a:t>Real-Time </a:t>
            </a:r>
            <a:r>
              <a:rPr lang="en-IN" dirty="0"/>
              <a:t>Processing for AUVs &amp; Robotics: </a:t>
            </a:r>
          </a:p>
          <a:p>
            <a:pPr>
              <a:lnSpc>
                <a:spcPct val="150000"/>
              </a:lnSpc>
              <a:defRPr sz="2000">
                <a:latin typeface="Times New Roman"/>
              </a:defRPr>
            </a:pPr>
            <a:r>
              <a:rPr lang="en-IN" dirty="0"/>
              <a:t> </a:t>
            </a:r>
            <a:r>
              <a:rPr lang="en-IN" dirty="0" smtClean="0"/>
              <a:t>Faster </a:t>
            </a:r>
            <a:r>
              <a:rPr lang="en-IN" dirty="0"/>
              <a:t>adaptive enhancement algorithms for underwater drones. </a:t>
            </a:r>
          </a:p>
          <a:p>
            <a:pPr>
              <a:lnSpc>
                <a:spcPct val="150000"/>
              </a:lnSpc>
              <a:defRPr sz="2000">
                <a:latin typeface="Times New Roman"/>
              </a:defRPr>
            </a:pPr>
            <a:r>
              <a:rPr lang="en-IN" dirty="0"/>
              <a:t> </a:t>
            </a:r>
            <a:r>
              <a:rPr lang="en-IN" dirty="0" smtClean="0"/>
              <a:t>GPU </a:t>
            </a:r>
            <a:r>
              <a:rPr lang="en-IN" dirty="0"/>
              <a:t>&amp; FPGA acceleration for real-time processing.</a:t>
            </a:r>
          </a:p>
          <a:p>
            <a:pPr>
              <a:lnSpc>
                <a:spcPct val="150000"/>
              </a:lnSpc>
              <a:defRPr sz="2000">
                <a:latin typeface="Times New Roman"/>
              </a:defRPr>
            </a:pPr>
            <a:r>
              <a:rPr lang="en-IN" dirty="0"/>
              <a:t>  </a:t>
            </a:r>
            <a:r>
              <a:rPr lang="en-IN" dirty="0" smtClean="0"/>
              <a:t>Navigation </a:t>
            </a:r>
            <a:r>
              <a:rPr lang="en-IN" dirty="0"/>
              <a:t>improvement for deep-sea exploration.</a:t>
            </a:r>
          </a:p>
          <a:p>
            <a:pPr>
              <a:lnSpc>
                <a:spcPct val="150000"/>
              </a:lnSpc>
              <a:defRPr sz="2000">
                <a:latin typeface="Times New Roman"/>
              </a:defRPr>
            </a:pPr>
            <a:r>
              <a:rPr lang="en-IN" dirty="0"/>
              <a:t>  </a:t>
            </a:r>
            <a:r>
              <a:rPr lang="en-IN" dirty="0" smtClean="0"/>
              <a:t>Multispectral </a:t>
            </a:r>
            <a:r>
              <a:rPr lang="en-IN" dirty="0"/>
              <a:t>&amp; </a:t>
            </a:r>
            <a:r>
              <a:rPr lang="en-IN" dirty="0" err="1"/>
              <a:t>Hyperspectral</a:t>
            </a:r>
            <a:r>
              <a:rPr lang="en-IN" dirty="0"/>
              <a:t> Imaging:</a:t>
            </a:r>
          </a:p>
          <a:p>
            <a:pPr>
              <a:lnSpc>
                <a:spcPct val="150000"/>
              </a:lnSpc>
              <a:defRPr sz="2000">
                <a:latin typeface="Times New Roman"/>
              </a:defRPr>
            </a:pPr>
            <a:r>
              <a:rPr lang="en-IN" dirty="0"/>
              <a:t>  </a:t>
            </a:r>
            <a:r>
              <a:rPr lang="en-IN" dirty="0" smtClean="0"/>
              <a:t>Enhancing </a:t>
            </a:r>
            <a:r>
              <a:rPr lang="en-IN" dirty="0"/>
              <a:t>images beyond RGB using multiple spectral bands.</a:t>
            </a:r>
          </a:p>
          <a:p>
            <a:pPr>
              <a:lnSpc>
                <a:spcPct val="150000"/>
              </a:lnSpc>
              <a:defRPr sz="2000">
                <a:latin typeface="Times New Roman"/>
              </a:defRPr>
            </a:pPr>
            <a:r>
              <a:rPr lang="en-IN" dirty="0"/>
              <a:t>  </a:t>
            </a:r>
            <a:r>
              <a:rPr lang="en-IN" dirty="0" smtClean="0"/>
              <a:t>Adaptive </a:t>
            </a:r>
            <a:r>
              <a:rPr lang="en-IN" dirty="0"/>
              <a:t>filtering for different wavelengths. </a:t>
            </a:r>
          </a:p>
          <a:p>
            <a:endParaRPr lang="en-US" dirty="0"/>
          </a:p>
        </p:txBody>
      </p:sp>
    </p:spTree>
    <p:extLst>
      <p:ext uri="{BB962C8B-B14F-4D97-AF65-F5344CB8AC3E}">
        <p14:creationId xmlns:p14="http://schemas.microsoft.com/office/powerpoint/2010/main" val="30772365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chemeClr val="accent4">
                    <a:lumMod val="75000"/>
                  </a:schemeClr>
                </a:solidFill>
              </a:rPr>
              <a:t>REFERENCES</a:t>
            </a:r>
            <a:r>
              <a:rPr lang="en-US" dirty="0"/>
              <a:t/>
            </a:r>
            <a:br>
              <a:rPr lang="en-US" dirty="0"/>
            </a:br>
            <a:endParaRPr lang="en-US" dirty="0">
              <a:solidFill>
                <a:schemeClr val="accent4">
                  <a:lumMod val="20000"/>
                  <a:lumOff val="80000"/>
                </a:schemeClr>
              </a:solidFill>
            </a:endParaRPr>
          </a:p>
        </p:txBody>
      </p:sp>
      <p:sp>
        <p:nvSpPr>
          <p:cNvPr id="3" name="Content Placeholder 2"/>
          <p:cNvSpPr>
            <a:spLocks noGrp="1"/>
          </p:cNvSpPr>
          <p:nvPr>
            <p:ph idx="1"/>
          </p:nvPr>
        </p:nvSpPr>
        <p:spPr>
          <a:xfrm>
            <a:off x="152400" y="1295400"/>
            <a:ext cx="8991600" cy="5410200"/>
          </a:xfrm>
        </p:spPr>
        <p:txBody>
          <a:bodyPr/>
          <a:lstStyle/>
          <a:p>
            <a:r>
              <a:rPr lang="en-US" dirty="0"/>
              <a:t>[1] Li </a:t>
            </a:r>
            <a:r>
              <a:rPr lang="en-US" dirty="0" err="1"/>
              <a:t>Wujin</a:t>
            </a:r>
            <a:r>
              <a:rPr lang="en-US" dirty="0"/>
              <a:t>, </a:t>
            </a:r>
            <a:r>
              <a:rPr lang="en-US" dirty="0" err="1"/>
              <a:t>Peng</a:t>
            </a:r>
            <a:r>
              <a:rPr lang="en-US" dirty="0"/>
              <a:t> </a:t>
            </a:r>
            <a:r>
              <a:rPr lang="en-US" dirty="0" err="1"/>
              <a:t>Yishu</a:t>
            </a:r>
            <a:r>
              <a:rPr lang="en-US" dirty="0"/>
              <a:t>, </a:t>
            </a:r>
            <a:r>
              <a:rPr lang="en-US" dirty="0" err="1"/>
              <a:t>Ou</a:t>
            </a:r>
            <a:r>
              <a:rPr lang="en-US" dirty="0"/>
              <a:t> </a:t>
            </a:r>
            <a:r>
              <a:rPr lang="en-US" dirty="0" err="1"/>
              <a:t>Xianfeng</a:t>
            </a:r>
            <a:r>
              <a:rPr lang="en-US" dirty="0"/>
              <a:t>, Wu </a:t>
            </a:r>
            <a:r>
              <a:rPr lang="en-US" dirty="0" err="1"/>
              <a:t>Jianhui</a:t>
            </a:r>
            <a:r>
              <a:rPr lang="en-US" dirty="0"/>
              <a:t>, </a:t>
            </a:r>
            <a:r>
              <a:rPr lang="en-US" dirty="0" err="1"/>
              <a:t>Guo</a:t>
            </a:r>
            <a:r>
              <a:rPr lang="en-US" dirty="0"/>
              <a:t> </a:t>
            </a:r>
            <a:r>
              <a:rPr lang="en-US" dirty="0" err="1"/>
              <a:t>Longyuan</a:t>
            </a:r>
            <a:r>
              <a:rPr lang="en-US" dirty="0"/>
              <a:t>, Zhang </a:t>
            </a:r>
            <a:r>
              <a:rPr lang="en-US" dirty="0" err="1"/>
              <a:t>Yiming</a:t>
            </a:r>
            <a:r>
              <a:rPr lang="en-US" dirty="0"/>
              <a:t>, Huang </a:t>
            </a:r>
            <a:r>
              <a:rPr lang="en-US" dirty="0" err="1"/>
              <a:t>Feng</a:t>
            </a:r>
            <a:r>
              <a:rPr lang="en-US" dirty="0"/>
              <a:t>, </a:t>
            </a:r>
            <a:r>
              <a:rPr lang="en-US" dirty="0" err="1"/>
              <a:t>Xu</a:t>
            </a:r>
            <a:r>
              <a:rPr lang="en-US" dirty="0"/>
              <a:t> </a:t>
            </a:r>
            <a:r>
              <a:rPr lang="en-US" dirty="0" err="1"/>
              <a:t>Zhi</a:t>
            </a:r>
            <a:r>
              <a:rPr lang="en-US" dirty="0"/>
              <a:t>. Low illumination image enhancement method based on improved </a:t>
            </a:r>
            <a:r>
              <a:rPr lang="en-US" dirty="0" err="1"/>
              <a:t>Retinex</a:t>
            </a:r>
            <a:r>
              <a:rPr lang="en-US" dirty="0"/>
              <a:t> algorithm[J].Journal of Chengdu Institute of Technology,2020,23(02):20-25. </a:t>
            </a:r>
          </a:p>
          <a:p>
            <a:r>
              <a:rPr lang="en-US" dirty="0"/>
              <a:t>[2] Tang </a:t>
            </a:r>
            <a:r>
              <a:rPr lang="en-US" dirty="0" err="1"/>
              <a:t>Zhongqiang</a:t>
            </a:r>
            <a:r>
              <a:rPr lang="en-US" dirty="0"/>
              <a:t>, Zhou Bo, Dai </a:t>
            </a:r>
            <a:r>
              <a:rPr lang="en-US" dirty="0" err="1"/>
              <a:t>Xianzhong</a:t>
            </a:r>
            <a:r>
              <a:rPr lang="en-US" dirty="0"/>
              <a:t>, </a:t>
            </a:r>
            <a:r>
              <a:rPr lang="en-US" dirty="0" err="1"/>
              <a:t>Gu</a:t>
            </a:r>
            <a:r>
              <a:rPr lang="en-US" dirty="0"/>
              <a:t> </a:t>
            </a:r>
            <a:r>
              <a:rPr lang="en-US" dirty="0" err="1"/>
              <a:t>Haitao</a:t>
            </a:r>
            <a:r>
              <a:rPr lang="en-US" dirty="0"/>
              <a:t>. Vision enhancement of underwater vehicle based on improved DCP algorithm [J]. Robot,2018,40(02):222-230. </a:t>
            </a:r>
          </a:p>
          <a:p>
            <a:r>
              <a:rPr lang="en-US" dirty="0"/>
              <a:t>[3] Li she Lei, Li </a:t>
            </a:r>
            <a:r>
              <a:rPr lang="en-US" dirty="0" err="1"/>
              <a:t>Haitao</a:t>
            </a:r>
            <a:r>
              <a:rPr lang="en-US" dirty="0"/>
              <a:t>, Cui </a:t>
            </a:r>
            <a:r>
              <a:rPr lang="en-US" dirty="0" err="1"/>
              <a:t>Congying</a:t>
            </a:r>
            <a:r>
              <a:rPr lang="en-US" dirty="0"/>
              <a:t>. Underwater image enhancement algorithm based on dark primary color prior model [J]. Computer technology and development,2018,28(10):70-73. </a:t>
            </a:r>
          </a:p>
          <a:p>
            <a:r>
              <a:rPr lang="en-US" dirty="0"/>
              <a:t>[4] </a:t>
            </a:r>
            <a:r>
              <a:rPr lang="en-US" dirty="0" err="1"/>
              <a:t>Huo</a:t>
            </a:r>
            <a:r>
              <a:rPr lang="en-US" dirty="0"/>
              <a:t> </a:t>
            </a:r>
            <a:r>
              <a:rPr lang="en-US" dirty="0" err="1"/>
              <a:t>Guangyao</a:t>
            </a:r>
            <a:r>
              <a:rPr lang="en-US" dirty="0"/>
              <a:t>, Dian </a:t>
            </a:r>
            <a:r>
              <a:rPr lang="en-US" dirty="0" err="1"/>
              <a:t>Songyi</a:t>
            </a:r>
            <a:r>
              <a:rPr lang="en-US" dirty="0"/>
              <a:t>, Wu </a:t>
            </a:r>
            <a:r>
              <a:rPr lang="en-US" dirty="0" err="1"/>
              <a:t>weirang</a:t>
            </a:r>
            <a:r>
              <a:rPr lang="en-US" dirty="0"/>
              <a:t>, Yu Tong, Li Miao. Underwater image processing based on dark channel prior and adaptive color correction [J]. </a:t>
            </a:r>
            <a:r>
              <a:rPr lang="en-US" dirty="0" err="1"/>
              <a:t>Electrooptic</a:t>
            </a:r>
            <a:r>
              <a:rPr lang="en-US" dirty="0"/>
              <a:t> and control, 2019, 26(11):70-74. </a:t>
            </a:r>
          </a:p>
          <a:p>
            <a:r>
              <a:rPr lang="en-US" dirty="0"/>
              <a:t>[5] He Xiao, </a:t>
            </a:r>
            <a:r>
              <a:rPr lang="en-US" dirty="0" err="1"/>
              <a:t>turhongjiang</a:t>
            </a:r>
            <a:r>
              <a:rPr lang="en-US" dirty="0"/>
              <a:t>, </a:t>
            </a:r>
            <a:r>
              <a:rPr lang="en-US" dirty="0" err="1"/>
              <a:t>abduklim</a:t>
            </a:r>
            <a:r>
              <a:rPr lang="en-US" dirty="0"/>
              <a:t>, he </a:t>
            </a:r>
            <a:r>
              <a:rPr lang="en-US" dirty="0" err="1"/>
              <a:t>Huan</a:t>
            </a:r>
            <a:r>
              <a:rPr lang="en-US" dirty="0"/>
              <a:t>. Color underwater image enhancement algorithm based on gamma transform and </a:t>
            </a:r>
            <a:r>
              <a:rPr lang="en-US" dirty="0" err="1"/>
              <a:t>Retinex</a:t>
            </a:r>
            <a:r>
              <a:rPr lang="en-US" dirty="0"/>
              <a:t> [J]. Science and technology perspective,2020,(3):41-42. </a:t>
            </a:r>
          </a:p>
          <a:p>
            <a:r>
              <a:rPr lang="en-US" dirty="0"/>
              <a:t>[6] Yang </a:t>
            </a:r>
            <a:r>
              <a:rPr lang="en-US" dirty="0" err="1"/>
              <a:t>Fuhao</a:t>
            </a:r>
            <a:r>
              <a:rPr lang="en-US" dirty="0"/>
              <a:t>, Shi </a:t>
            </a:r>
            <a:r>
              <a:rPr lang="en-US" dirty="0" err="1"/>
              <a:t>Qichao</a:t>
            </a:r>
            <a:r>
              <a:rPr lang="en-US" dirty="0"/>
              <a:t>, LAN </a:t>
            </a:r>
            <a:r>
              <a:rPr lang="en-US" dirty="0" err="1"/>
              <a:t>Fangming</a:t>
            </a:r>
            <a:r>
              <a:rPr lang="en-US" dirty="0"/>
              <a:t>, </a:t>
            </a:r>
            <a:r>
              <a:rPr lang="en-US" dirty="0" err="1"/>
              <a:t>Peng</a:t>
            </a:r>
            <a:r>
              <a:rPr lang="en-US" dirty="0"/>
              <a:t> </a:t>
            </a:r>
            <a:r>
              <a:rPr lang="en-US" dirty="0" err="1"/>
              <a:t>Zongju</a:t>
            </a:r>
            <a:r>
              <a:rPr lang="en-US" dirty="0"/>
              <a:t>. Underwater image enhancement based on color attenuation compensation and </a:t>
            </a:r>
            <a:r>
              <a:rPr lang="en-US" dirty="0" err="1"/>
              <a:t>Retinex</a:t>
            </a:r>
            <a:r>
              <a:rPr lang="en-US" dirty="0"/>
              <a:t> [J]. Journal of Ningbo University (Science and Engineering Edition),2020,33(1):58-64. </a:t>
            </a:r>
          </a:p>
          <a:p>
            <a:endParaRPr lang="en-US" dirty="0"/>
          </a:p>
        </p:txBody>
      </p:sp>
    </p:spTree>
    <p:extLst>
      <p:ext uri="{BB962C8B-B14F-4D97-AF65-F5344CB8AC3E}">
        <p14:creationId xmlns:p14="http://schemas.microsoft.com/office/powerpoint/2010/main" val="25740911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04800" y="152400"/>
            <a:ext cx="8520600" cy="76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eaLnBrk="1" hangingPunct="1">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en-US" sz="3600" b="1" kern="0" dirty="0" smtClean="0">
                <a:solidFill>
                  <a:schemeClr val="accent4">
                    <a:lumMod val="75000"/>
                  </a:schemeClr>
                </a:solidFill>
              </a:rPr>
              <a:t>ABSTRACT</a:t>
            </a:r>
            <a:r>
              <a:rPr lang="en-US" sz="3600" b="1" kern="0" dirty="0" smtClean="0">
                <a:solidFill>
                  <a:srgbClr val="FFFF00"/>
                </a:solidFill>
              </a:rPr>
              <a:t> </a:t>
            </a:r>
            <a:endParaRPr lang="en-US" sz="3600" b="1" kern="0" dirty="0">
              <a:solidFill>
                <a:srgbClr val="FFFF00"/>
              </a:solidFill>
            </a:endParaRPr>
          </a:p>
        </p:txBody>
      </p:sp>
      <p:sp>
        <p:nvSpPr>
          <p:cNvPr id="4" name="Content Placeholder 2"/>
          <p:cNvSpPr txBox="1">
            <a:spLocks/>
          </p:cNvSpPr>
          <p:nvPr/>
        </p:nvSpPr>
        <p:spPr>
          <a:xfrm>
            <a:off x="228600" y="1066800"/>
            <a:ext cx="8667750" cy="6096000"/>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buFont typeface="Arial" panose="020B0604020202020204" pitchFamily="34" charset="0"/>
              <a:buChar char="•"/>
            </a:pPr>
            <a:r>
              <a:rPr lang="en-US" sz="2400" kern="0" smtClean="0">
                <a:solidFill>
                  <a:schemeClr val="bg1"/>
                </a:solidFill>
                <a:latin typeface="Microsoft Yi Baiti" pitchFamily="66" charset="0"/>
                <a:ea typeface="Microsoft Yi Baiti" pitchFamily="66" charset="0"/>
              </a:rPr>
              <a:t>Underwater applications require clear underwater images, however, blurring and contrast degradation in underwater images are caused by absorption, dispersion, and water mass. To address the limitations of existing color correction and deblurring algorithms, this study proposes a fusion-based image enhancement algorithm. Two images obtained by adaptive channel defogging technique and restricted histogram mapping interval correction technique are used as two inputs to the fusion framework to obtain a new underwater image. We tested our technique with a public dataset. The experimental evidence shows that the technique proposed in this paper can improve the quality and detail of blurred underwater images. This paper also demonstrates that the method has superior deblurring and color correction capabilities than other existing algorithms.</a:t>
            </a:r>
            <a:endParaRPr lang="en-US" sz="2400" kern="0" dirty="0">
              <a:solidFill>
                <a:schemeClr val="bg1"/>
              </a:solidFill>
              <a:latin typeface="Microsoft Yi Baiti" pitchFamily="66" charset="0"/>
              <a:ea typeface="Microsoft Yi Baiti" pitchFamily="66" charset="0"/>
            </a:endParaRPr>
          </a:p>
        </p:txBody>
      </p:sp>
    </p:spTree>
    <p:extLst>
      <p:ext uri="{BB962C8B-B14F-4D97-AF65-F5344CB8AC3E}">
        <p14:creationId xmlns:p14="http://schemas.microsoft.com/office/powerpoint/2010/main" val="25991109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8520600" cy="763600"/>
          </a:xfrm>
        </p:spPr>
        <p:txBody>
          <a:bodyPr/>
          <a:lstStyle/>
          <a:p>
            <a:r>
              <a:rPr lang="en-US" sz="3600" b="1" dirty="0" smtClean="0">
                <a:solidFill>
                  <a:schemeClr val="accent4">
                    <a:lumMod val="75000"/>
                  </a:schemeClr>
                </a:solidFill>
              </a:rPr>
              <a:t>INTRODUCTION</a:t>
            </a:r>
            <a:endParaRPr lang="en-US" sz="3600" dirty="0">
              <a:solidFill>
                <a:schemeClr val="accent4">
                  <a:lumMod val="75000"/>
                </a:schemeClr>
              </a:solidFill>
            </a:endParaRPr>
          </a:p>
        </p:txBody>
      </p:sp>
      <p:sp>
        <p:nvSpPr>
          <p:cNvPr id="3" name="Content Placeholder 2"/>
          <p:cNvSpPr>
            <a:spLocks noGrp="1"/>
          </p:cNvSpPr>
          <p:nvPr>
            <p:ph idx="1"/>
          </p:nvPr>
        </p:nvSpPr>
        <p:spPr>
          <a:xfrm>
            <a:off x="228600" y="1371601"/>
            <a:ext cx="8686800" cy="2819400"/>
          </a:xfrm>
        </p:spPr>
        <p:txBody>
          <a:bodyPr/>
          <a:lstStyle/>
          <a:p>
            <a:pPr algn="just"/>
            <a:r>
              <a:rPr lang="en-US" sz="2400" dirty="0" smtClean="0">
                <a:solidFill>
                  <a:schemeClr val="bg1"/>
                </a:solidFill>
                <a:latin typeface="Microsoft Yi Baiti" pitchFamily="66" charset="0"/>
                <a:ea typeface="Microsoft Yi Baiti" pitchFamily="66" charset="0"/>
              </a:rPr>
              <a:t>Underwater </a:t>
            </a:r>
            <a:r>
              <a:rPr lang="en-US" sz="2400" dirty="0">
                <a:solidFill>
                  <a:schemeClr val="bg1"/>
                </a:solidFill>
                <a:latin typeface="Microsoft Yi Baiti" pitchFamily="66" charset="0"/>
                <a:ea typeface="Microsoft Yi Baiti" pitchFamily="66" charset="0"/>
              </a:rPr>
              <a:t>images often suffer from color distortion and </a:t>
            </a:r>
            <a:r>
              <a:rPr lang="en-US" sz="2400" dirty="0" smtClean="0">
                <a:solidFill>
                  <a:schemeClr val="bg1"/>
                </a:solidFill>
                <a:latin typeface="Microsoft Yi Baiti" pitchFamily="66" charset="0"/>
                <a:ea typeface="Microsoft Yi Baiti" pitchFamily="66" charset="0"/>
              </a:rPr>
              <a:t>low contrast </a:t>
            </a:r>
            <a:r>
              <a:rPr lang="en-US" sz="2400" dirty="0">
                <a:solidFill>
                  <a:schemeClr val="bg1"/>
                </a:solidFill>
                <a:latin typeface="Microsoft Yi Baiti" pitchFamily="66" charset="0"/>
                <a:ea typeface="Microsoft Yi Baiti" pitchFamily="66" charset="0"/>
              </a:rPr>
              <a:t>due to the scattering and absorption of light in aquatic environments. To address these challenges, researchers have developed enhancement algorithms that combine adaptive color correction with improved </a:t>
            </a:r>
            <a:r>
              <a:rPr lang="en-US" sz="2400" dirty="0" err="1">
                <a:solidFill>
                  <a:schemeClr val="bg1"/>
                </a:solidFill>
                <a:latin typeface="Microsoft Yi Baiti" pitchFamily="66" charset="0"/>
                <a:ea typeface="Microsoft Yi Baiti" pitchFamily="66" charset="0"/>
              </a:rPr>
              <a:t>Retinex</a:t>
            </a:r>
            <a:r>
              <a:rPr lang="en-US" sz="2400" dirty="0">
                <a:solidFill>
                  <a:schemeClr val="bg1"/>
                </a:solidFill>
                <a:latin typeface="Microsoft Yi Baiti" pitchFamily="66" charset="0"/>
                <a:ea typeface="Microsoft Yi Baiti" pitchFamily="66" charset="0"/>
              </a:rPr>
              <a:t> </a:t>
            </a:r>
            <a:r>
              <a:rPr lang="en-US" sz="2400" dirty="0" smtClean="0">
                <a:solidFill>
                  <a:schemeClr val="bg1"/>
                </a:solidFill>
                <a:latin typeface="Microsoft Yi Baiti" pitchFamily="66" charset="0"/>
                <a:ea typeface="Microsoft Yi Baiti" pitchFamily="66" charset="0"/>
              </a:rPr>
              <a:t>methods.</a:t>
            </a:r>
            <a:endParaRPr lang="en-US" sz="2400" dirty="0">
              <a:solidFill>
                <a:schemeClr val="bg1"/>
              </a:solidFill>
              <a:latin typeface="Microsoft Yi Baiti" pitchFamily="66" charset="0"/>
              <a:ea typeface="Microsoft Yi Baiti" pitchFamily="66" charset="0"/>
            </a:endParaRPr>
          </a:p>
        </p:txBody>
      </p:sp>
      <p:pic>
        <p:nvPicPr>
          <p:cNvPr id="5" name="Google Shape;138;p29"/>
          <p:cNvPicPr/>
          <p:nvPr/>
        </p:nvPicPr>
        <p:blipFill>
          <a:blip r:embed="rId2"/>
          <a:srcRect l="1717" r="1728"/>
          <a:stretch/>
        </p:blipFill>
        <p:spPr>
          <a:xfrm>
            <a:off x="2645535" y="3505200"/>
            <a:ext cx="3733680" cy="24395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558612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64123" y="762000"/>
            <a:ext cx="8458200" cy="2862322"/>
          </a:xfrm>
          <a:prstGeom prst="rect">
            <a:avLst/>
          </a:prstGeom>
        </p:spPr>
        <p:txBody>
          <a:bodyPr wrap="square">
            <a:spAutoFit/>
          </a:bodyPr>
          <a:lstStyle/>
          <a:p>
            <a:pPr marL="342900" indent="-342900">
              <a:buFont typeface="Wingdings" panose="05000000000000000000" pitchFamily="2" charset="2"/>
              <a:buChar char="ü"/>
              <a:defRPr sz="2000">
                <a:latin typeface="Times New Roman"/>
              </a:defRPr>
            </a:pPr>
            <a:r>
              <a:rPr lang="en-US" dirty="0">
                <a:solidFill>
                  <a:schemeClr val="tx1">
                    <a:lumMod val="10000"/>
                    <a:lumOff val="90000"/>
                  </a:schemeClr>
                </a:solidFill>
                <a:latin typeface="Times New Roman" panose="02020603050405020304" pitchFamily="18" charset="0"/>
                <a:cs typeface="Times New Roman" panose="02020603050405020304" pitchFamily="18" charset="0"/>
              </a:rPr>
              <a:t>With the increasing shortage of resources on land, the ocean, which is rich in oil and mineral resources, has been eagerly explored. </a:t>
            </a:r>
          </a:p>
          <a:p>
            <a:pPr marL="342900" indent="-342900">
              <a:buFont typeface="Wingdings" panose="05000000000000000000" pitchFamily="2" charset="2"/>
              <a:buChar char="ü"/>
              <a:defRPr sz="2000">
                <a:latin typeface="Times New Roman"/>
              </a:defRPr>
            </a:pPr>
            <a:endParaRPr lang="en-US" dirty="0">
              <a:solidFill>
                <a:schemeClr val="tx1">
                  <a:lumMod val="10000"/>
                  <a:lumOff val="90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defRPr sz="2000">
                <a:latin typeface="Times New Roman"/>
              </a:defRPr>
            </a:pPr>
            <a:r>
              <a:rPr lang="en-US" dirty="0">
                <a:solidFill>
                  <a:schemeClr val="tx1">
                    <a:lumMod val="10000"/>
                    <a:lumOff val="90000"/>
                  </a:schemeClr>
                </a:solidFill>
                <a:latin typeface="Times New Roman" panose="02020603050405020304" pitchFamily="18" charset="0"/>
                <a:cs typeface="Times New Roman" panose="02020603050405020304" pitchFamily="18" charset="0"/>
              </a:rPr>
              <a:t>Obtaining high-quality and clear underwater images is an important guarantee for the development of underwater vehicle control, underwater infrastructure inspection, and marine biological research.</a:t>
            </a:r>
          </a:p>
          <a:p>
            <a:pPr marL="342900" indent="-342900">
              <a:buFont typeface="Wingdings" panose="05000000000000000000" pitchFamily="2" charset="2"/>
              <a:buChar char="ü"/>
              <a:defRPr sz="2000">
                <a:latin typeface="Times New Roman"/>
              </a:defRPr>
            </a:pPr>
            <a:endParaRPr lang="en-US" dirty="0">
              <a:solidFill>
                <a:schemeClr val="tx1">
                  <a:lumMod val="10000"/>
                  <a:lumOff val="90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defRPr sz="2000">
                <a:latin typeface="Times New Roman"/>
              </a:defRPr>
            </a:pPr>
            <a:r>
              <a:rPr lang="en-US" dirty="0">
                <a:solidFill>
                  <a:schemeClr val="tx1">
                    <a:lumMod val="10000"/>
                    <a:lumOff val="90000"/>
                  </a:schemeClr>
                </a:solidFill>
                <a:latin typeface="Times New Roman" panose="02020603050405020304" pitchFamily="18" charset="0"/>
                <a:cs typeface="Times New Roman" panose="02020603050405020304" pitchFamily="18" charset="0"/>
              </a:rPr>
              <a:t> Therefore, enhancing the visual effects of underwater images is an important part of ocean exploration. </a:t>
            </a:r>
          </a:p>
        </p:txBody>
      </p:sp>
      <p:sp>
        <p:nvSpPr>
          <p:cNvPr id="11" name="Rectangle 10"/>
          <p:cNvSpPr/>
          <p:nvPr/>
        </p:nvSpPr>
        <p:spPr>
          <a:xfrm>
            <a:off x="152400" y="3805890"/>
            <a:ext cx="8382000" cy="677108"/>
          </a:xfrm>
          <a:prstGeom prst="rect">
            <a:avLst/>
          </a:prstGeom>
        </p:spPr>
        <p:txBody>
          <a:bodyPr wrap="square">
            <a:spAutoFit/>
          </a:bodyPr>
          <a:lstStyle/>
          <a:p>
            <a:pPr marL="285750" indent="-285750">
              <a:buFont typeface="Wingdings" panose="05000000000000000000" pitchFamily="2" charset="2"/>
              <a:buChar char="ü"/>
            </a:pPr>
            <a:r>
              <a:rPr lang="en-US" sz="1900" dirty="0">
                <a:solidFill>
                  <a:schemeClr val="tx1">
                    <a:lumMod val="10000"/>
                    <a:lumOff val="90000"/>
                  </a:schemeClr>
                </a:solidFill>
                <a:latin typeface="Times New Roman" panose="02020603050405020304" pitchFamily="18" charset="0"/>
                <a:cs typeface="Times New Roman" panose="02020603050405020304" pitchFamily="18" charset="0"/>
              </a:rPr>
              <a:t>However, due to the attenuation and scattering of light in water, problems such as color cast, image blurring, and low contrast appear in underwater images. </a:t>
            </a:r>
          </a:p>
        </p:txBody>
      </p:sp>
    </p:spTree>
    <p:extLst>
      <p:ext uri="{BB962C8B-B14F-4D97-AF65-F5344CB8AC3E}">
        <p14:creationId xmlns:p14="http://schemas.microsoft.com/office/powerpoint/2010/main" val="22108310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accent4">
                    <a:lumMod val="75000"/>
                  </a:schemeClr>
                </a:solidFill>
              </a:rPr>
              <a:t>EXISTING METHOD</a:t>
            </a:r>
            <a:endParaRPr lang="en-US" dirty="0">
              <a:solidFill>
                <a:schemeClr val="accent4">
                  <a:lumMod val="75000"/>
                </a:schemeClr>
              </a:solidFill>
            </a:endParaRPr>
          </a:p>
        </p:txBody>
      </p:sp>
      <p:sp>
        <p:nvSpPr>
          <p:cNvPr id="3" name="Content Placeholder 2"/>
          <p:cNvSpPr>
            <a:spLocks noGrp="1"/>
          </p:cNvSpPr>
          <p:nvPr>
            <p:ph idx="1"/>
          </p:nvPr>
        </p:nvSpPr>
        <p:spPr>
          <a:xfrm>
            <a:off x="311700" y="1536633"/>
            <a:ext cx="4946100" cy="4555200"/>
          </a:xfrm>
        </p:spPr>
        <p:txBody>
          <a:bodyPr/>
          <a:lstStyle/>
          <a:p>
            <a:pPr marL="342900" algn="just">
              <a:lnSpc>
                <a:spcPct val="150000"/>
              </a:lnSpc>
              <a:buFont typeface="Wingdings" pitchFamily="2" charset="2"/>
              <a:buChar char="v"/>
              <a:defRPr sz="2000">
                <a:latin typeface="Times New Roman"/>
              </a:defRPr>
            </a:pPr>
            <a:r>
              <a:rPr lang="en-US" sz="2000" dirty="0"/>
              <a:t>Underwater image restoration using depth map estimation. </a:t>
            </a:r>
          </a:p>
          <a:p>
            <a:pPr marL="342900" algn="just">
              <a:lnSpc>
                <a:spcPct val="150000"/>
              </a:lnSpc>
              <a:buFont typeface="Wingdings" pitchFamily="2" charset="2"/>
              <a:buChar char="v"/>
              <a:defRPr sz="2000">
                <a:latin typeface="Times New Roman"/>
              </a:defRPr>
            </a:pPr>
            <a:r>
              <a:rPr lang="en-US" sz="2000" dirty="0"/>
              <a:t>Image blurriness is used as a before acquiring a depth map. </a:t>
            </a:r>
          </a:p>
          <a:p>
            <a:pPr marL="342900" algn="just">
              <a:lnSpc>
                <a:spcPct val="150000"/>
              </a:lnSpc>
              <a:buFont typeface="Wingdings" pitchFamily="2" charset="2"/>
              <a:buChar char="v"/>
              <a:defRPr sz="2000">
                <a:latin typeface="Times New Roman"/>
              </a:defRPr>
            </a:pPr>
            <a:r>
              <a:rPr lang="en-US" sz="2000" dirty="0"/>
              <a:t>As depth increases, image blurriness also gets increased. Here backlight is retrieved from the largest blurriness region and lowest variance region. </a:t>
            </a:r>
          </a:p>
          <a:p>
            <a:pPr marL="342900" algn="just">
              <a:lnSpc>
                <a:spcPct val="150000"/>
              </a:lnSpc>
              <a:buFont typeface="Wingdings" pitchFamily="2" charset="2"/>
              <a:buChar char="v"/>
              <a:defRPr sz="2000">
                <a:latin typeface="Times New Roman"/>
              </a:defRPr>
            </a:pPr>
            <a:r>
              <a:rPr lang="en-US" sz="2000" dirty="0"/>
              <a:t>A backlight is estimated from the top brightest pixel. </a:t>
            </a:r>
          </a:p>
          <a:p>
            <a:pPr algn="just">
              <a:buFont typeface="Wingdings" pitchFamily="2" charset="2"/>
              <a:buChar char="v"/>
            </a:pPr>
            <a:endParaRPr lang="en-US" sz="2000" dirty="0">
              <a:solidFill>
                <a:schemeClr val="bg1"/>
              </a:solidFill>
              <a:latin typeface="Microsoft Yi Baiti" pitchFamily="66" charset="0"/>
              <a:ea typeface="Microsoft Yi Baiti" pitchFamily="66" charset="0"/>
            </a:endParaRPr>
          </a:p>
        </p:txBody>
      </p:sp>
      <p:pic>
        <p:nvPicPr>
          <p:cNvPr id="4" name="Picture 3">
            <a:extLst>
              <a:ext uri="{FF2B5EF4-FFF2-40B4-BE49-F238E27FC236}">
                <a16:creationId xmlns:a16="http://schemas.microsoft.com/office/drawing/2014/main" id="{E3445FF7-82E5-49F8-5B93-0CE77E51B930}"/>
              </a:ext>
            </a:extLst>
          </p:cNvPr>
          <p:cNvPicPr>
            <a:picLocks noChangeAspect="1"/>
          </p:cNvPicPr>
          <p:nvPr/>
        </p:nvPicPr>
        <p:blipFill>
          <a:blip r:embed="rId2"/>
          <a:stretch>
            <a:fillRect/>
          </a:stretch>
        </p:blipFill>
        <p:spPr>
          <a:xfrm>
            <a:off x="5334001" y="2133600"/>
            <a:ext cx="3810000" cy="2510766"/>
          </a:xfrm>
          <a:prstGeom prst="rect">
            <a:avLst/>
          </a:prstGeom>
        </p:spPr>
      </p:pic>
    </p:spTree>
    <p:extLst>
      <p:ext uri="{BB962C8B-B14F-4D97-AF65-F5344CB8AC3E}">
        <p14:creationId xmlns:p14="http://schemas.microsoft.com/office/powerpoint/2010/main" val="36970170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49800" y="533400"/>
            <a:ext cx="8520600" cy="763600"/>
          </a:xfrm>
        </p:spPr>
        <p:txBody>
          <a:bodyPr/>
          <a:lstStyle/>
          <a:p>
            <a:r>
              <a:rPr lang="en-US" dirty="0" smtClean="0">
                <a:solidFill>
                  <a:schemeClr val="accent4">
                    <a:lumMod val="75000"/>
                  </a:schemeClr>
                </a:solidFill>
                <a:latin typeface="Baskerville Old Face" panose="02020602080505020303" pitchFamily="18" charset="0"/>
              </a:rPr>
              <a:t>Proposed Method </a:t>
            </a:r>
            <a:r>
              <a:rPr lang="en-IN" dirty="0">
                <a:solidFill>
                  <a:schemeClr val="accent4">
                    <a:lumMod val="75000"/>
                  </a:schemeClr>
                </a:solidFill>
                <a:latin typeface="Baskerville Old Face" panose="02020602080505020303" pitchFamily="18" charset="0"/>
              </a:rPr>
              <a:t/>
            </a:r>
            <a:br>
              <a:rPr lang="en-IN" dirty="0">
                <a:solidFill>
                  <a:schemeClr val="accent4">
                    <a:lumMod val="75000"/>
                  </a:schemeClr>
                </a:solidFill>
                <a:latin typeface="Baskerville Old Face" panose="02020602080505020303" pitchFamily="18" charset="0"/>
              </a:rPr>
            </a:br>
            <a:endParaRPr lang="en-IN" dirty="0">
              <a:solidFill>
                <a:schemeClr val="accent4">
                  <a:lumMod val="75000"/>
                </a:schemeClr>
              </a:solidFill>
            </a:endParaRPr>
          </a:p>
        </p:txBody>
      </p:sp>
      <p:pic>
        <p:nvPicPr>
          <p:cNvPr id="5" name="Content Placeholder 4">
            <a:extLst>
              <a:ext uri="{FF2B5EF4-FFF2-40B4-BE49-F238E27FC236}">
                <a16:creationId xmlns:a16="http://schemas.microsoft.com/office/drawing/2014/main" id="{FD996DE9-69B5-CB45-599E-A320C56B811D}"/>
              </a:ext>
            </a:extLst>
          </p:cNvPr>
          <p:cNvPicPr>
            <a:picLocks noGrp="1" noChangeAspect="1"/>
          </p:cNvPicPr>
          <p:nvPr>
            <p:ph idx="1"/>
          </p:nvPr>
        </p:nvPicPr>
        <p:blipFill>
          <a:blip r:embed="rId2"/>
          <a:stretch>
            <a:fillRect/>
          </a:stretch>
        </p:blipFill>
        <p:spPr>
          <a:xfrm>
            <a:off x="761468" y="1718176"/>
            <a:ext cx="7621064" cy="4191585"/>
          </a:xfrm>
          <a:prstGeom prst="rect">
            <a:avLst/>
          </a:prstGeom>
        </p:spPr>
      </p:pic>
    </p:spTree>
    <p:extLst>
      <p:ext uri="{BB962C8B-B14F-4D97-AF65-F5344CB8AC3E}">
        <p14:creationId xmlns:p14="http://schemas.microsoft.com/office/powerpoint/2010/main" val="16469675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1447800"/>
            <a:ext cx="8610600" cy="4154984"/>
          </a:xfrm>
          <a:prstGeom prst="rect">
            <a:avLst/>
          </a:prstGeom>
        </p:spPr>
        <p:txBody>
          <a:bodyPr wrap="square">
            <a:spAutoFit/>
          </a:bodyPr>
          <a:lstStyle/>
          <a:p>
            <a:pPr marL="342900" algn="just">
              <a:buFont typeface="Wingdings" panose="05000000000000000000" pitchFamily="2" charset="2"/>
              <a:buChar char="§"/>
              <a:defRPr sz="2000">
                <a:latin typeface="Times New Roman"/>
              </a:defRPr>
            </a:pPr>
            <a:r>
              <a:rPr lang="en-US" sz="2400" dirty="0" smtClean="0">
                <a:solidFill>
                  <a:schemeClr val="bg2">
                    <a:lumMod val="20000"/>
                    <a:lumOff val="80000"/>
                  </a:schemeClr>
                </a:solidFill>
                <a:latin typeface="Times New Roman" panose="02020603050405020304" pitchFamily="18" charset="0"/>
                <a:cs typeface="Times New Roman" panose="02020603050405020304" pitchFamily="18" charset="0"/>
              </a:rPr>
              <a:t> This </a:t>
            </a:r>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project addresses the limitation of weak generalization in non-physical </a:t>
            </a:r>
            <a:r>
              <a:rPr lang="en-US" sz="2400" dirty="0" err="1">
                <a:solidFill>
                  <a:schemeClr val="bg2">
                    <a:lumMod val="20000"/>
                    <a:lumOff val="80000"/>
                  </a:schemeClr>
                </a:solidFill>
                <a:latin typeface="Times New Roman" panose="02020603050405020304" pitchFamily="18" charset="0"/>
                <a:cs typeface="Times New Roman" panose="02020603050405020304" pitchFamily="18" charset="0"/>
              </a:rPr>
              <a:t>modelbased</a:t>
            </a:r>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 methods for underwater image enhancement.</a:t>
            </a:r>
          </a:p>
          <a:p>
            <a:pPr marL="342900" algn="just">
              <a:buFont typeface="Wingdings" panose="05000000000000000000" pitchFamily="2" charset="2"/>
              <a:buChar char="§"/>
              <a:defRPr sz="2000">
                <a:latin typeface="Times New Roman"/>
              </a:defRPr>
            </a:pPr>
            <a:endParaRPr lang="en-US" sz="2400" dirty="0">
              <a:solidFill>
                <a:schemeClr val="bg2">
                  <a:lumMod val="20000"/>
                  <a:lumOff val="80000"/>
                </a:schemeClr>
              </a:solidFill>
              <a:latin typeface="Times New Roman" panose="02020603050405020304" pitchFamily="18" charset="0"/>
              <a:cs typeface="Times New Roman" panose="02020603050405020304" pitchFamily="18" charset="0"/>
            </a:endParaRPr>
          </a:p>
          <a:p>
            <a:pPr marL="342900" algn="just">
              <a:buFont typeface="Wingdings" panose="05000000000000000000" pitchFamily="2" charset="2"/>
              <a:buChar char="§"/>
              <a:defRPr sz="2000">
                <a:latin typeface="Times New Roman"/>
              </a:defRPr>
            </a:pPr>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 To overcome this, we introduce an adaptive underwater image enhancement method designed to perform effectively with complex underwater images, drawing inspiration from the work. </a:t>
            </a:r>
          </a:p>
          <a:p>
            <a:pPr marL="342900" algn="just">
              <a:buFont typeface="Wingdings" panose="05000000000000000000" pitchFamily="2" charset="2"/>
              <a:buChar char="§"/>
              <a:defRPr sz="2000">
                <a:latin typeface="Times New Roman"/>
              </a:defRPr>
            </a:pPr>
            <a:endParaRPr lang="en-US" sz="2400" dirty="0">
              <a:solidFill>
                <a:schemeClr val="bg2">
                  <a:lumMod val="20000"/>
                  <a:lumOff val="80000"/>
                </a:schemeClr>
              </a:solidFill>
              <a:latin typeface="Times New Roman" panose="02020603050405020304" pitchFamily="18" charset="0"/>
              <a:cs typeface="Times New Roman" panose="02020603050405020304" pitchFamily="18" charset="0"/>
            </a:endParaRPr>
          </a:p>
          <a:p>
            <a:pPr marL="342900" algn="just">
              <a:buFont typeface="Wingdings" panose="05000000000000000000" pitchFamily="2" charset="2"/>
              <a:buChar char="§"/>
              <a:defRPr sz="2000">
                <a:latin typeface="Times New Roman"/>
              </a:defRPr>
            </a:pPr>
            <a:r>
              <a:rPr lang="en-US" sz="2400" dirty="0" smtClean="0">
                <a:solidFill>
                  <a:schemeClr val="bg2">
                    <a:lumMod val="20000"/>
                    <a:lumOff val="80000"/>
                  </a:schemeClr>
                </a:solidFill>
                <a:latin typeface="Times New Roman" panose="02020603050405020304" pitchFamily="18" charset="0"/>
                <a:cs typeface="Times New Roman" panose="02020603050405020304" pitchFamily="18" charset="0"/>
              </a:rPr>
              <a:t> Our </a:t>
            </a:r>
            <a:r>
              <a:rPr lang="en-US" sz="2400" dirty="0">
                <a:solidFill>
                  <a:schemeClr val="bg2">
                    <a:lumMod val="20000"/>
                    <a:lumOff val="80000"/>
                  </a:schemeClr>
                </a:solidFill>
                <a:latin typeface="Times New Roman" panose="02020603050405020304" pitchFamily="18" charset="0"/>
                <a:cs typeface="Times New Roman" panose="02020603050405020304" pitchFamily="18" charset="0"/>
              </a:rPr>
              <a:t>method employs a combination of color correction, contrast enhancement, tone adjustment, and image fusion techniques to achieve improved underwater image enhancement. </a:t>
            </a:r>
            <a:endParaRPr lang="en-IN" sz="2400" dirty="0">
              <a:solidFill>
                <a:schemeClr val="bg2">
                  <a:lumMod val="20000"/>
                  <a:lumOff val="8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57247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304800"/>
            <a:ext cx="8520600" cy="762000"/>
          </a:xfrm>
        </p:spPr>
        <p:txBody>
          <a:bodyPr/>
          <a:lstStyle/>
          <a:p>
            <a:r>
              <a:rPr lang="en-US" sz="3200" dirty="0">
                <a:solidFill>
                  <a:schemeClr val="accent4">
                    <a:lumMod val="75000"/>
                  </a:schemeClr>
                </a:solidFill>
              </a:rPr>
              <a:t>Concept of adaptive color </a:t>
            </a:r>
            <a:r>
              <a:rPr lang="en-US" sz="3200" dirty="0" smtClean="0">
                <a:solidFill>
                  <a:schemeClr val="accent4">
                    <a:lumMod val="75000"/>
                  </a:schemeClr>
                </a:solidFill>
              </a:rPr>
              <a:t>correction</a:t>
            </a:r>
            <a:r>
              <a:rPr lang="en-US" dirty="0">
                <a:solidFill>
                  <a:schemeClr val="accent4">
                    <a:lumMod val="75000"/>
                  </a:schemeClr>
                </a:solidFill>
              </a:rPr>
              <a:t/>
            </a:r>
            <a:br>
              <a:rPr lang="en-US" dirty="0">
                <a:solidFill>
                  <a:schemeClr val="accent4">
                    <a:lumMod val="75000"/>
                  </a:schemeClr>
                </a:solidFill>
              </a:rPr>
            </a:br>
            <a:endParaRPr lang="en-US" dirty="0">
              <a:solidFill>
                <a:schemeClr val="accent4">
                  <a:lumMod val="75000"/>
                </a:schemeClr>
              </a:solidFill>
            </a:endParaRPr>
          </a:p>
        </p:txBody>
      </p:sp>
      <p:sp>
        <p:nvSpPr>
          <p:cNvPr id="3" name="Content Placeholder 2"/>
          <p:cNvSpPr>
            <a:spLocks noGrp="1"/>
          </p:cNvSpPr>
          <p:nvPr>
            <p:ph idx="1"/>
          </p:nvPr>
        </p:nvSpPr>
        <p:spPr>
          <a:xfrm>
            <a:off x="228600" y="1066800"/>
            <a:ext cx="8915400" cy="6071561"/>
          </a:xfrm>
        </p:spPr>
        <p:txBody>
          <a:bodyPr/>
          <a:lstStyle/>
          <a:p>
            <a:pPr marL="114300" indent="0" algn="just">
              <a:buNone/>
            </a:pPr>
            <a:r>
              <a:rPr lang="en-US" sz="2400" dirty="0" smtClean="0">
                <a:solidFill>
                  <a:schemeClr val="bg1"/>
                </a:solidFill>
              </a:rPr>
              <a:t>      </a:t>
            </a:r>
            <a:r>
              <a:rPr lang="en-US" dirty="0" smtClean="0">
                <a:solidFill>
                  <a:schemeClr val="bg1"/>
                </a:solidFill>
                <a:latin typeface="Microsoft JhengHei Light" pitchFamily="34" charset="-120"/>
                <a:ea typeface="Microsoft JhengHei Light" pitchFamily="34" charset="-120"/>
              </a:rPr>
              <a:t>Adaptive </a:t>
            </a:r>
            <a:r>
              <a:rPr lang="en-US" dirty="0">
                <a:solidFill>
                  <a:schemeClr val="bg1"/>
                </a:solidFill>
                <a:latin typeface="Microsoft JhengHei Light" pitchFamily="34" charset="-120"/>
                <a:ea typeface="Microsoft JhengHei Light" pitchFamily="34" charset="-120"/>
              </a:rPr>
              <a:t>algorithms dynamically adjust color parameters based on real- time data, enhancing visual quality and ensuring </a:t>
            </a:r>
            <a:r>
              <a:rPr lang="en-US" dirty="0" smtClean="0">
                <a:solidFill>
                  <a:schemeClr val="bg1"/>
                </a:solidFill>
                <a:latin typeface="Microsoft JhengHei Light" pitchFamily="34" charset="-120"/>
                <a:ea typeface="Microsoft JhengHei Light" pitchFamily="34" charset="-120"/>
              </a:rPr>
              <a:t>consistent </a:t>
            </a:r>
            <a:r>
              <a:rPr lang="en-US" dirty="0">
                <a:solidFill>
                  <a:schemeClr val="bg1"/>
                </a:solidFill>
                <a:latin typeface="Microsoft JhengHei Light" pitchFamily="34" charset="-120"/>
                <a:ea typeface="Microsoft JhengHei Light" pitchFamily="34" charset="-120"/>
              </a:rPr>
              <a:t>results across varying </a:t>
            </a:r>
            <a:r>
              <a:rPr lang="en-US" dirty="0" smtClean="0">
                <a:solidFill>
                  <a:schemeClr val="bg1"/>
                </a:solidFill>
                <a:latin typeface="Microsoft JhengHei Light" pitchFamily="34" charset="-120"/>
                <a:ea typeface="Microsoft JhengHei Light" pitchFamily="34" charset="-120"/>
              </a:rPr>
              <a:t>conditions</a:t>
            </a:r>
            <a:endParaRPr lang="en-US" sz="1400" dirty="0">
              <a:solidFill>
                <a:schemeClr val="tx1">
                  <a:lumMod val="10000"/>
                  <a:lumOff val="90000"/>
                </a:schemeClr>
              </a:solidFill>
              <a:latin typeface="Microsoft JhengHei Light" pitchFamily="34" charset="-120"/>
              <a:ea typeface="Microsoft JhengHei Light" pitchFamily="34" charset="-120"/>
            </a:endParaRPr>
          </a:p>
          <a:p>
            <a:pPr marL="114300" indent="0" algn="just">
              <a:buNone/>
            </a:pPr>
            <a:endParaRPr lang="en-US" dirty="0" smtClean="0">
              <a:solidFill>
                <a:schemeClr val="bg1"/>
              </a:solidFill>
            </a:endParaRPr>
          </a:p>
          <a:p>
            <a:pPr marL="114300" indent="0" algn="just">
              <a:buNone/>
            </a:pPr>
            <a:r>
              <a:rPr lang="en-US" sz="2000" b="1" dirty="0">
                <a:solidFill>
                  <a:schemeClr val="bg1">
                    <a:lumMod val="95000"/>
                  </a:schemeClr>
                </a:solidFill>
              </a:rPr>
              <a:t>Improved visual quality</a:t>
            </a:r>
            <a:r>
              <a:rPr lang="en-US" sz="2000" dirty="0">
                <a:solidFill>
                  <a:schemeClr val="bg1">
                    <a:lumMod val="95000"/>
                  </a:schemeClr>
                </a:solidFill>
              </a:rPr>
              <a:t>:</a:t>
            </a:r>
          </a:p>
          <a:p>
            <a:pPr marL="114300" indent="0" algn="just">
              <a:buNone/>
            </a:pPr>
            <a:r>
              <a:rPr lang="en-US" sz="2400" dirty="0">
                <a:solidFill>
                  <a:schemeClr val="bg1"/>
                </a:solidFill>
                <a:latin typeface="Microsoft Yi Baiti" pitchFamily="66" charset="0"/>
                <a:ea typeface="Microsoft Yi Baiti" pitchFamily="66" charset="0"/>
              </a:rPr>
              <a:t>           Enhances details in shadow and highlight areas and corrects color distortions.</a:t>
            </a:r>
          </a:p>
          <a:p>
            <a:pPr marL="114300" indent="0" algn="just">
              <a:buNone/>
            </a:pPr>
            <a:endParaRPr lang="en-US" dirty="0"/>
          </a:p>
          <a:p>
            <a:pPr marL="114300" indent="0" algn="just">
              <a:buNone/>
            </a:pPr>
            <a:r>
              <a:rPr lang="en-US" sz="2000" b="1" dirty="0">
                <a:solidFill>
                  <a:schemeClr val="bg1">
                    <a:lumMod val="95000"/>
                  </a:schemeClr>
                </a:solidFill>
              </a:rPr>
              <a:t>Consistency</a:t>
            </a:r>
            <a:r>
              <a:rPr lang="en-US" sz="2000" dirty="0">
                <a:solidFill>
                  <a:schemeClr val="bg1">
                    <a:lumMod val="95000"/>
                  </a:schemeClr>
                </a:solidFill>
              </a:rPr>
              <a:t>:</a:t>
            </a:r>
          </a:p>
          <a:p>
            <a:pPr marL="114300" indent="0" algn="just">
              <a:buNone/>
            </a:pPr>
            <a:r>
              <a:rPr lang="en-US" dirty="0"/>
              <a:t>           </a:t>
            </a:r>
            <a:r>
              <a:rPr lang="en-US" sz="2400" dirty="0">
                <a:solidFill>
                  <a:schemeClr val="bg1"/>
                </a:solidFill>
                <a:latin typeface="Microsoft Yi Baiti" pitchFamily="66" charset="0"/>
                <a:ea typeface="Microsoft Yi Baiti" pitchFamily="66" charset="0"/>
              </a:rPr>
              <a:t>Ensures that images or videos maintain consistent color accuracy under varying conditions.</a:t>
            </a:r>
          </a:p>
          <a:p>
            <a:pPr marL="114300" indent="0" algn="just">
              <a:buNone/>
            </a:pPr>
            <a:endParaRPr lang="en-US" dirty="0"/>
          </a:p>
          <a:p>
            <a:pPr marL="114300" indent="0" algn="just">
              <a:buNone/>
            </a:pPr>
            <a:r>
              <a:rPr lang="en-US" sz="2000" b="1" dirty="0">
                <a:solidFill>
                  <a:schemeClr val="bg1">
                    <a:lumMod val="95000"/>
                  </a:schemeClr>
                </a:solidFill>
              </a:rPr>
              <a:t>Real-time processing</a:t>
            </a:r>
            <a:r>
              <a:rPr lang="en-US" sz="2000" dirty="0">
                <a:solidFill>
                  <a:schemeClr val="bg1">
                    <a:lumMod val="95000"/>
                  </a:schemeClr>
                </a:solidFill>
              </a:rPr>
              <a:t>:</a:t>
            </a:r>
          </a:p>
          <a:p>
            <a:pPr marL="114300" indent="0" algn="just">
              <a:buNone/>
            </a:pPr>
            <a:r>
              <a:rPr lang="en-US" dirty="0">
                <a:latin typeface="Microsoft Yi Baiti" pitchFamily="66" charset="0"/>
                <a:ea typeface="Microsoft Yi Baiti" pitchFamily="66" charset="0"/>
              </a:rPr>
              <a:t>          </a:t>
            </a:r>
            <a:r>
              <a:rPr lang="en-US" sz="2400" dirty="0">
                <a:solidFill>
                  <a:schemeClr val="bg1"/>
                </a:solidFill>
                <a:latin typeface="Microsoft Yi Baiti" pitchFamily="66" charset="0"/>
                <a:ea typeface="Microsoft Yi Baiti" pitchFamily="66" charset="0"/>
              </a:rPr>
              <a:t>Useful in live video feeds or applications where immediate correction is needed (e.g., video conferencing, streaming).</a:t>
            </a:r>
          </a:p>
          <a:p>
            <a:pPr algn="ctr">
              <a:buFont typeface="Wingdings" pitchFamily="2" charset="2"/>
              <a:buChar char="§"/>
            </a:pPr>
            <a:endParaRPr lang="en-US" dirty="0" smtClean="0">
              <a:solidFill>
                <a:schemeClr val="bg1"/>
              </a:solidFill>
              <a:latin typeface="Microsoft Yi Baiti" pitchFamily="66" charset="0"/>
              <a:ea typeface="Microsoft Yi Baiti" pitchFamily="66" charset="0"/>
            </a:endParaRPr>
          </a:p>
          <a:p>
            <a:pPr marL="114300" indent="0">
              <a:buNone/>
            </a:pPr>
            <a:r>
              <a:rPr lang="en-US" dirty="0">
                <a:solidFill>
                  <a:schemeClr val="bg1"/>
                </a:solidFill>
              </a:rPr>
              <a:t> </a:t>
            </a:r>
            <a:r>
              <a:rPr lang="en-US" dirty="0" smtClean="0">
                <a:solidFill>
                  <a:schemeClr val="bg1"/>
                </a:solidFill>
              </a:rPr>
              <a:t> </a:t>
            </a:r>
            <a:endParaRPr lang="en-US" dirty="0">
              <a:solidFill>
                <a:schemeClr val="bg1"/>
              </a:solidFill>
            </a:endParaRPr>
          </a:p>
        </p:txBody>
      </p:sp>
    </p:spTree>
    <p:extLst>
      <p:ext uri="{BB962C8B-B14F-4D97-AF65-F5344CB8AC3E}">
        <p14:creationId xmlns:p14="http://schemas.microsoft.com/office/powerpoint/2010/main" val="361275247"/>
      </p:ext>
    </p:extLst>
  </p:cSld>
  <p:clrMapOvr>
    <a:masterClrMapping/>
  </p:clrMapOvr>
  <p:timing>
    <p:tnLst>
      <p:par>
        <p:cTn id="1" dur="indefinite" restart="never" nodeType="tmRoot"/>
      </p:par>
    </p:tnLst>
  </p:timing>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Futuristic Background _ by Slidesgo</Template>
  <TotalTime>1370</TotalTime>
  <Words>1633</Words>
  <Application>Microsoft Office PowerPoint</Application>
  <PresentationFormat>On-screen Show (4:3)</PresentationFormat>
  <Paragraphs>136</Paragraphs>
  <Slides>25</Slides>
  <Notes>0</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25</vt:i4>
      </vt:variant>
    </vt:vector>
  </HeadingPairs>
  <TitlesOfParts>
    <vt:vector size="42" baseType="lpstr">
      <vt:lpstr>Microsoft JhengHei Light</vt:lpstr>
      <vt:lpstr>Arial</vt:lpstr>
      <vt:lpstr>Baskerville Old Face</vt:lpstr>
      <vt:lpstr>Calibri</vt:lpstr>
      <vt:lpstr>Google Sans</vt:lpstr>
      <vt:lpstr>Microsoft Yi Baiti</vt:lpstr>
      <vt:lpstr>Montserrat</vt:lpstr>
      <vt:lpstr>Montserrat ExtraBold</vt:lpstr>
      <vt:lpstr>Montserrat Medium</vt:lpstr>
      <vt:lpstr>Proxima Nova</vt:lpstr>
      <vt:lpstr>Proxima Nova Semibold</vt:lpstr>
      <vt:lpstr>Quattrocento</vt:lpstr>
      <vt:lpstr>Söhne</vt:lpstr>
      <vt:lpstr>Times New Roman</vt:lpstr>
      <vt:lpstr>Wingdings</vt:lpstr>
      <vt:lpstr>Futuristic Background by Slidesgo</vt:lpstr>
      <vt:lpstr>Slidesgo Final Pages</vt:lpstr>
      <vt:lpstr>PowerPoint Presentation</vt:lpstr>
      <vt:lpstr>CONTENTS  </vt:lpstr>
      <vt:lpstr>PowerPoint Presentation</vt:lpstr>
      <vt:lpstr>INTRODUCTION</vt:lpstr>
      <vt:lpstr>PowerPoint Presentation</vt:lpstr>
      <vt:lpstr>EXISTING METHOD</vt:lpstr>
      <vt:lpstr>Proposed Method  </vt:lpstr>
      <vt:lpstr>PowerPoint Presentation</vt:lpstr>
      <vt:lpstr>Concept of adaptive color correction </vt:lpstr>
      <vt:lpstr>IMPROVING RETINEX ALGORITHM </vt:lpstr>
      <vt:lpstr>Non-Subsampled Shearlet Transform (NSST) Fusion </vt:lpstr>
      <vt:lpstr>SOFTWARE REQUIREMENTS  </vt:lpstr>
      <vt:lpstr>INPUT IMAGE</vt:lpstr>
      <vt:lpstr>SEPRATION RGB COMPONENTS</vt:lpstr>
      <vt:lpstr>APPLYING DWT TRANSFORMATION</vt:lpstr>
      <vt:lpstr>EXTRACTING HIGH INTENSITY DATA</vt:lpstr>
      <vt:lpstr>RETINEX ALGORITHM</vt:lpstr>
      <vt:lpstr>NSST FUSION PROCESS / BALANCING WEIGHT MATRIX DATA</vt:lpstr>
      <vt:lpstr>Results :</vt:lpstr>
      <vt:lpstr>PowerPoint Presentation</vt:lpstr>
      <vt:lpstr>PowerPoint Presentation</vt:lpstr>
      <vt:lpstr>PowerPoint Presentation</vt:lpstr>
      <vt:lpstr>CONCLUSION</vt:lpstr>
      <vt:lpstr>FUTURE SCOPE</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Underwater Image Enhancement Based on Adaptive Color Correction and Improved Retinex Algorithm</dc:title>
  <dc:creator>Welcome</dc:creator>
  <cp:lastModifiedBy>Raiyan Syed</cp:lastModifiedBy>
  <cp:revision>103</cp:revision>
  <dcterms:created xsi:type="dcterms:W3CDTF">2025-02-22T07:04:52Z</dcterms:created>
  <dcterms:modified xsi:type="dcterms:W3CDTF">2025-04-20T15:38:55Z</dcterms:modified>
</cp:coreProperties>
</file>